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theme/themeOverride3.xml" ContentType="application/vnd.openxmlformats-officedocument.themeOverr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48"/>
  </p:notesMasterIdLst>
  <p:handoutMasterIdLst>
    <p:handoutMasterId r:id="rId49"/>
  </p:handoutMasterIdLst>
  <p:sldIdLst>
    <p:sldId id="441" r:id="rId2"/>
    <p:sldId id="442" r:id="rId3"/>
    <p:sldId id="443" r:id="rId4"/>
    <p:sldId id="467" r:id="rId5"/>
    <p:sldId id="472" r:id="rId6"/>
    <p:sldId id="473" r:id="rId7"/>
    <p:sldId id="474" r:id="rId8"/>
    <p:sldId id="475" r:id="rId9"/>
    <p:sldId id="478" r:id="rId10"/>
    <p:sldId id="477" r:id="rId11"/>
    <p:sldId id="444" r:id="rId12"/>
    <p:sldId id="495" r:id="rId13"/>
    <p:sldId id="496" r:id="rId14"/>
    <p:sldId id="499" r:id="rId15"/>
    <p:sldId id="501" r:id="rId16"/>
    <p:sldId id="492" r:id="rId17"/>
    <p:sldId id="445" r:id="rId18"/>
    <p:sldId id="480" r:id="rId19"/>
    <p:sldId id="482" r:id="rId20"/>
    <p:sldId id="483" r:id="rId21"/>
    <p:sldId id="485" r:id="rId22"/>
    <p:sldId id="486" r:id="rId23"/>
    <p:sldId id="488" r:id="rId24"/>
    <p:sldId id="489" r:id="rId25"/>
    <p:sldId id="514" r:id="rId26"/>
    <p:sldId id="490" r:id="rId27"/>
    <p:sldId id="491" r:id="rId28"/>
    <p:sldId id="446" r:id="rId29"/>
    <p:sldId id="447" r:id="rId30"/>
    <p:sldId id="450" r:id="rId31"/>
    <p:sldId id="451" r:id="rId32"/>
    <p:sldId id="453" r:id="rId33"/>
    <p:sldId id="455" r:id="rId34"/>
    <p:sldId id="456" r:id="rId35"/>
    <p:sldId id="457" r:id="rId36"/>
    <p:sldId id="458" r:id="rId37"/>
    <p:sldId id="459" r:id="rId38"/>
    <p:sldId id="460" r:id="rId39"/>
    <p:sldId id="461" r:id="rId40"/>
    <p:sldId id="462" r:id="rId41"/>
    <p:sldId id="510" r:id="rId42"/>
    <p:sldId id="512" r:id="rId43"/>
    <p:sldId id="518" r:id="rId44"/>
    <p:sldId id="519" r:id="rId45"/>
    <p:sldId id="513" r:id="rId46"/>
    <p:sldId id="517" r:id="rId47"/>
  </p:sldIdLst>
  <p:sldSz cx="9144000" cy="6858000" type="screen4x3"/>
  <p:notesSz cx="6797675" cy="987425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3600" b="1" i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3600" b="1" i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3600" b="1" i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3600" b="1" i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3600" b="1" i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3600" b="1" i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3600" b="1" i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3600" b="1" i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3600" b="1" i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  <a:srgbClr val="333399"/>
    <a:srgbClr val="FF0000"/>
    <a:srgbClr val="FF6600"/>
    <a:srgbClr val="01034E"/>
    <a:srgbClr val="007DB1"/>
    <a:srgbClr val="CBB677"/>
    <a:srgbClr val="CBB6C7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96" autoAdjust="0"/>
    <p:restoredTop sz="91026" autoAdjust="0"/>
  </p:normalViewPr>
  <p:slideViewPr>
    <p:cSldViewPr>
      <p:cViewPr>
        <p:scale>
          <a:sx n="90" d="100"/>
          <a:sy n="90" d="100"/>
        </p:scale>
        <p:origin x="-510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2160" y="-84"/>
      </p:cViewPr>
      <p:guideLst>
        <p:guide orient="horz" pos="3110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47D53E-830D-4FF6-8ACE-3089B063457C}" type="doc">
      <dgm:prSet loTypeId="urn:microsoft.com/office/officeart/2005/8/layout/matrix1" loCatId="matrix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719D3525-18D2-4518-B52C-6BEAA7339D03}">
      <dgm:prSet phldrT="[Text]" custT="1"/>
      <dgm:spPr/>
      <dgm:t>
        <a:bodyPr/>
        <a:lstStyle/>
        <a:p>
          <a:r>
            <a:rPr lang="en-US" sz="1600" b="0" u="none" dirty="0" smtClean="0"/>
            <a:t>Recommendations</a:t>
          </a:r>
        </a:p>
        <a:p>
          <a:r>
            <a:rPr lang="en-US" sz="1400" b="0" dirty="0" smtClean="0"/>
            <a:t>Based upon the four research studies and assessment of current RCVS practice. </a:t>
          </a:r>
          <a:endParaRPr lang="en-GB" sz="1400" b="0" dirty="0"/>
        </a:p>
      </dgm:t>
    </dgm:pt>
    <dgm:pt modelId="{748944DE-053A-49F1-AF14-EAB7DCDC4409}" type="parTrans" cxnId="{54D1EA0B-F9FC-41B3-8D29-281B5E9C3B04}">
      <dgm:prSet/>
      <dgm:spPr/>
      <dgm:t>
        <a:bodyPr/>
        <a:lstStyle/>
        <a:p>
          <a:endParaRPr lang="en-GB"/>
        </a:p>
      </dgm:t>
    </dgm:pt>
    <dgm:pt modelId="{9F83A149-B8B7-4D9D-A6AA-47F255923335}" type="sibTrans" cxnId="{54D1EA0B-F9FC-41B3-8D29-281B5E9C3B04}">
      <dgm:prSet/>
      <dgm:spPr/>
      <dgm:t>
        <a:bodyPr/>
        <a:lstStyle/>
        <a:p>
          <a:endParaRPr lang="en-GB"/>
        </a:p>
      </dgm:t>
    </dgm:pt>
    <dgm:pt modelId="{9FBEB587-97CC-4C75-8C3D-C9ED13825105}">
      <dgm:prSet phldrT="[Text]" custT="1"/>
      <dgm:spPr/>
      <dgm:t>
        <a:bodyPr/>
        <a:lstStyle/>
        <a:p>
          <a:endParaRPr lang="en-US" sz="900" u="sng" dirty="0" smtClean="0"/>
        </a:p>
        <a:p>
          <a:r>
            <a:rPr lang="en-US" sz="2000" b="1" u="sng" dirty="0" smtClean="0"/>
            <a:t>Interviews and focus groups</a:t>
          </a:r>
        </a:p>
        <a:p>
          <a:r>
            <a:rPr lang="en-US" sz="1400" dirty="0" smtClean="0"/>
            <a:t>Qualitative interviews with 47 individuals and organisations, which explored how the RCVS is perceived internally and by key external audiences.</a:t>
          </a:r>
        </a:p>
        <a:p>
          <a:r>
            <a:rPr lang="en-US" sz="1400" dirty="0" smtClean="0"/>
            <a:t>Three focus groups with RCVS staff across nine different departments. </a:t>
          </a:r>
        </a:p>
        <a:p>
          <a:r>
            <a:rPr lang="en-US" sz="1400" dirty="0" smtClean="0"/>
            <a:t>Telephone interviews with nine individuals whose complaints led to a disciplinary hearing.</a:t>
          </a:r>
          <a:endParaRPr lang="en-GB" sz="1400" dirty="0"/>
        </a:p>
      </dgm:t>
    </dgm:pt>
    <dgm:pt modelId="{3280381B-BBD3-4FEC-89F9-9719E012307F}" type="parTrans" cxnId="{604BBA9C-0E15-4A53-87C7-8DC8CE6AE47F}">
      <dgm:prSet/>
      <dgm:spPr/>
      <dgm:t>
        <a:bodyPr/>
        <a:lstStyle/>
        <a:p>
          <a:endParaRPr lang="en-GB"/>
        </a:p>
      </dgm:t>
    </dgm:pt>
    <dgm:pt modelId="{09A02C76-1586-424B-A741-24643F532CDD}" type="sibTrans" cxnId="{604BBA9C-0E15-4A53-87C7-8DC8CE6AE47F}">
      <dgm:prSet/>
      <dgm:spPr/>
      <dgm:t>
        <a:bodyPr/>
        <a:lstStyle/>
        <a:p>
          <a:endParaRPr lang="en-GB"/>
        </a:p>
      </dgm:t>
    </dgm:pt>
    <dgm:pt modelId="{0297DC2A-820B-405D-BC48-2B85ABCC4199}">
      <dgm:prSet phldrT="[Text]" custT="1"/>
      <dgm:spPr/>
      <dgm:t>
        <a:bodyPr/>
        <a:lstStyle/>
        <a:p>
          <a:r>
            <a:rPr lang="en-US" sz="2000" b="1" u="sng" dirty="0" smtClean="0"/>
            <a:t>Survey of complainants</a:t>
          </a:r>
        </a:p>
        <a:p>
          <a:r>
            <a:rPr lang="en-US" sz="1400" dirty="0" smtClean="0"/>
            <a:t>Quantitative survey of 265 members of the public who complained about a veterinary surgeon or nurse during 2011 and 2012.</a:t>
          </a:r>
        </a:p>
        <a:p>
          <a:r>
            <a:rPr lang="en-GB" sz="1400" dirty="0" smtClean="0"/>
            <a:t>265 respondents (approx 18% response rate)</a:t>
          </a:r>
        </a:p>
        <a:p>
          <a:endParaRPr lang="en-GB" sz="1400" dirty="0" smtClean="0"/>
        </a:p>
        <a:p>
          <a:r>
            <a:rPr lang="en-GB" sz="1400" dirty="0" smtClean="0"/>
            <a:t>A total of 25 further letters and emails were received from those unwilling to complete the survey.</a:t>
          </a:r>
        </a:p>
        <a:p>
          <a:endParaRPr lang="en-GB" sz="1400" dirty="0" smtClean="0"/>
        </a:p>
        <a:p>
          <a:endParaRPr lang="en-US" sz="1400" dirty="0" smtClean="0"/>
        </a:p>
        <a:p>
          <a:endParaRPr lang="en-US" sz="1400" dirty="0" smtClean="0"/>
        </a:p>
      </dgm:t>
    </dgm:pt>
    <dgm:pt modelId="{E11E792F-9A4C-4771-A34B-DC39FD34001F}" type="parTrans" cxnId="{A0042411-0A1B-48A5-896A-24BF878E6C4D}">
      <dgm:prSet/>
      <dgm:spPr/>
      <dgm:t>
        <a:bodyPr/>
        <a:lstStyle/>
        <a:p>
          <a:endParaRPr lang="en-GB"/>
        </a:p>
      </dgm:t>
    </dgm:pt>
    <dgm:pt modelId="{1781CC56-C128-4CC7-815A-97B66F9B8B61}" type="sibTrans" cxnId="{A0042411-0A1B-48A5-896A-24BF878E6C4D}">
      <dgm:prSet/>
      <dgm:spPr/>
      <dgm:t>
        <a:bodyPr/>
        <a:lstStyle/>
        <a:p>
          <a:endParaRPr lang="en-GB"/>
        </a:p>
      </dgm:t>
    </dgm:pt>
    <dgm:pt modelId="{841B02A3-3694-4C0F-A00A-7C460580043D}">
      <dgm:prSet phldrT="[Text]" custT="1"/>
      <dgm:spPr/>
      <dgm:t>
        <a:bodyPr/>
        <a:lstStyle/>
        <a:p>
          <a:endParaRPr lang="en-US" sz="1900" u="sng" dirty="0" smtClean="0"/>
        </a:p>
        <a:p>
          <a:r>
            <a:rPr lang="en-US" sz="2000" b="1" u="sng" dirty="0" smtClean="0"/>
            <a:t>Best practice research</a:t>
          </a:r>
        </a:p>
        <a:p>
          <a:r>
            <a:rPr lang="en-US" sz="1400" dirty="0" smtClean="0"/>
            <a:t>Desk research exploring best practice in professional regulation, drawing on experiences of nine health professional regulators, two legal services regulators, and four international veterinary regulators.</a:t>
          </a:r>
        </a:p>
        <a:p>
          <a:endParaRPr lang="en-US" sz="1400" dirty="0" smtClean="0"/>
        </a:p>
        <a:p>
          <a:endParaRPr lang="en-US" sz="1400" dirty="0" smtClean="0"/>
        </a:p>
        <a:p>
          <a:endParaRPr lang="en-US" sz="1400" dirty="0" smtClean="0"/>
        </a:p>
        <a:p>
          <a:r>
            <a:rPr lang="en-US" sz="1400" dirty="0" smtClean="0"/>
            <a:t> </a:t>
          </a:r>
        </a:p>
        <a:p>
          <a:endParaRPr lang="en-US" sz="1400" dirty="0" smtClean="0"/>
        </a:p>
        <a:p>
          <a:endParaRPr lang="en-GB" sz="1500" dirty="0"/>
        </a:p>
      </dgm:t>
    </dgm:pt>
    <dgm:pt modelId="{FC4AB8BE-5FBC-47EB-85E7-8EECA4139A0D}" type="parTrans" cxnId="{4EA0EF7A-1731-429B-8BEF-2D938E064866}">
      <dgm:prSet/>
      <dgm:spPr/>
      <dgm:t>
        <a:bodyPr/>
        <a:lstStyle/>
        <a:p>
          <a:endParaRPr lang="en-GB"/>
        </a:p>
      </dgm:t>
    </dgm:pt>
    <dgm:pt modelId="{14D7E3B6-ECE7-4E33-9A82-8D854C7E3555}" type="sibTrans" cxnId="{4EA0EF7A-1731-429B-8BEF-2D938E064866}">
      <dgm:prSet/>
      <dgm:spPr/>
      <dgm:t>
        <a:bodyPr/>
        <a:lstStyle/>
        <a:p>
          <a:endParaRPr lang="en-GB"/>
        </a:p>
      </dgm:t>
    </dgm:pt>
    <dgm:pt modelId="{E6464816-B522-4288-8BDD-16E61FF82E8B}">
      <dgm:prSet phldrT="[Text]" custT="1"/>
      <dgm:spPr/>
      <dgm:t>
        <a:bodyPr/>
        <a:lstStyle/>
        <a:p>
          <a:pPr algn="ctr"/>
          <a:endParaRPr lang="en-US" sz="1900" dirty="0" smtClean="0"/>
        </a:p>
        <a:p>
          <a:pPr algn="ctr"/>
          <a:r>
            <a:rPr lang="en-US" sz="2000" b="1" u="sng" dirty="0" smtClean="0"/>
            <a:t>Survey of the professions</a:t>
          </a:r>
        </a:p>
        <a:p>
          <a:pPr algn="ctr"/>
          <a:r>
            <a:rPr lang="en-US" sz="1400" dirty="0" smtClean="0"/>
            <a:t>Quantitative survey of nearly 4,900 veterinary surgeons, veterinary nurses and practice managers.</a:t>
          </a:r>
        </a:p>
        <a:p>
          <a:pPr algn="ctr"/>
          <a:endParaRPr lang="en-US" sz="1400" dirty="0" smtClean="0"/>
        </a:p>
        <a:p>
          <a:pPr algn="ctr"/>
          <a:r>
            <a:rPr lang="en-US" sz="1400" dirty="0" smtClean="0"/>
            <a:t>Survey live for six-weeks and a response rate of around 20%.</a:t>
          </a:r>
        </a:p>
        <a:p>
          <a:pPr algn="ctr"/>
          <a:endParaRPr lang="en-US" sz="1400" dirty="0" smtClean="0"/>
        </a:p>
        <a:p>
          <a:pPr algn="ctr"/>
          <a:endParaRPr lang="en-GB" sz="1900" dirty="0"/>
        </a:p>
      </dgm:t>
    </dgm:pt>
    <dgm:pt modelId="{AC3C0A42-DA38-421D-941F-61EA9BA00D8D}" type="sibTrans" cxnId="{D0981A38-6BC3-4EBB-A925-500D98879731}">
      <dgm:prSet/>
      <dgm:spPr/>
      <dgm:t>
        <a:bodyPr/>
        <a:lstStyle/>
        <a:p>
          <a:endParaRPr lang="en-GB"/>
        </a:p>
      </dgm:t>
    </dgm:pt>
    <dgm:pt modelId="{DD6FF05D-C322-4B7D-B092-211EC03777E6}" type="parTrans" cxnId="{D0981A38-6BC3-4EBB-A925-500D98879731}">
      <dgm:prSet/>
      <dgm:spPr/>
      <dgm:t>
        <a:bodyPr/>
        <a:lstStyle/>
        <a:p>
          <a:endParaRPr lang="en-GB"/>
        </a:p>
      </dgm:t>
    </dgm:pt>
    <dgm:pt modelId="{A5512C33-F2E3-4517-9EDE-B819A798CA5E}" type="pres">
      <dgm:prSet presAssocID="{FF47D53E-830D-4FF6-8ACE-3089B063457C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70BEAB7-92C3-4035-BD18-EBF276A28330}" type="pres">
      <dgm:prSet presAssocID="{FF47D53E-830D-4FF6-8ACE-3089B063457C}" presName="matrix" presStyleCnt="0"/>
      <dgm:spPr/>
      <dgm:t>
        <a:bodyPr/>
        <a:lstStyle/>
        <a:p>
          <a:endParaRPr lang="en-GB"/>
        </a:p>
      </dgm:t>
    </dgm:pt>
    <dgm:pt modelId="{2F245CA9-2762-4D22-8566-14794DC97B67}" type="pres">
      <dgm:prSet presAssocID="{FF47D53E-830D-4FF6-8ACE-3089B063457C}" presName="tile1" presStyleLbl="node1" presStyleIdx="0" presStyleCnt="4"/>
      <dgm:spPr/>
      <dgm:t>
        <a:bodyPr/>
        <a:lstStyle/>
        <a:p>
          <a:endParaRPr lang="en-GB"/>
        </a:p>
      </dgm:t>
    </dgm:pt>
    <dgm:pt modelId="{509755A6-9BBF-4357-8005-B63C9CDDE5BA}" type="pres">
      <dgm:prSet presAssocID="{FF47D53E-830D-4FF6-8ACE-3089B063457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FEDE59-8AB6-45DC-BA79-76DEE990B428}" type="pres">
      <dgm:prSet presAssocID="{FF47D53E-830D-4FF6-8ACE-3089B063457C}" presName="tile2" presStyleLbl="node1" presStyleIdx="1" presStyleCnt="4" custLinFactNeighborY="-319"/>
      <dgm:spPr/>
      <dgm:t>
        <a:bodyPr/>
        <a:lstStyle/>
        <a:p>
          <a:endParaRPr lang="en-GB"/>
        </a:p>
      </dgm:t>
    </dgm:pt>
    <dgm:pt modelId="{D90858ED-5BC3-4C0A-8D07-1753A0B2E17A}" type="pres">
      <dgm:prSet presAssocID="{FF47D53E-830D-4FF6-8ACE-3089B063457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8BCFC01-C682-4DBA-A20A-376B5E11D1D1}" type="pres">
      <dgm:prSet presAssocID="{FF47D53E-830D-4FF6-8ACE-3089B063457C}" presName="tile3" presStyleLbl="node1" presStyleIdx="2" presStyleCnt="4"/>
      <dgm:spPr/>
      <dgm:t>
        <a:bodyPr/>
        <a:lstStyle/>
        <a:p>
          <a:endParaRPr lang="en-GB"/>
        </a:p>
      </dgm:t>
    </dgm:pt>
    <dgm:pt modelId="{3F306AEC-FA43-42BA-9521-9D30144923B3}" type="pres">
      <dgm:prSet presAssocID="{FF47D53E-830D-4FF6-8ACE-3089B063457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B1477E-F103-4A24-AD23-A415ED39BB29}" type="pres">
      <dgm:prSet presAssocID="{FF47D53E-830D-4FF6-8ACE-3089B063457C}" presName="tile4" presStyleLbl="node1" presStyleIdx="3" presStyleCnt="4" custLinFactNeighborX="1923"/>
      <dgm:spPr/>
      <dgm:t>
        <a:bodyPr/>
        <a:lstStyle/>
        <a:p>
          <a:endParaRPr lang="en-GB"/>
        </a:p>
      </dgm:t>
    </dgm:pt>
    <dgm:pt modelId="{D831859F-5177-4F45-8968-40398012CA40}" type="pres">
      <dgm:prSet presAssocID="{FF47D53E-830D-4FF6-8ACE-3089B063457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0348E5B-413B-4C0C-A1C8-D1EA7090FF81}" type="pres">
      <dgm:prSet presAssocID="{FF47D53E-830D-4FF6-8ACE-3089B063457C}" presName="centerTile" presStyleLbl="fgShp" presStyleIdx="0" presStyleCnt="1" custScaleX="93333" custScaleY="84413">
        <dgm:presLayoutVars>
          <dgm:chMax val="0"/>
          <dgm:chPref val="0"/>
        </dgm:presLayoutVars>
      </dgm:prSet>
      <dgm:spPr/>
      <dgm:t>
        <a:bodyPr/>
        <a:lstStyle/>
        <a:p>
          <a:endParaRPr lang="en-GB"/>
        </a:p>
      </dgm:t>
    </dgm:pt>
  </dgm:ptLst>
  <dgm:cxnLst>
    <dgm:cxn modelId="{E86D9B57-4323-434B-8F69-586A23CAF9BC}" type="presOf" srcId="{0297DC2A-820B-405D-BC48-2B85ABCC4199}" destId="{3F306AEC-FA43-42BA-9521-9D30144923B3}" srcOrd="1" destOrd="0" presId="urn:microsoft.com/office/officeart/2005/8/layout/matrix1"/>
    <dgm:cxn modelId="{CF7DDCAB-7D31-4474-8753-830053E58633}" type="presOf" srcId="{E6464816-B522-4288-8BDD-16E61FF82E8B}" destId="{509755A6-9BBF-4357-8005-B63C9CDDE5BA}" srcOrd="1" destOrd="0" presId="urn:microsoft.com/office/officeart/2005/8/layout/matrix1"/>
    <dgm:cxn modelId="{604BBA9C-0E15-4A53-87C7-8DC8CE6AE47F}" srcId="{719D3525-18D2-4518-B52C-6BEAA7339D03}" destId="{9FBEB587-97CC-4C75-8C3D-C9ED13825105}" srcOrd="1" destOrd="0" parTransId="{3280381B-BBD3-4FEC-89F9-9719E012307F}" sibTransId="{09A02C76-1586-424B-A741-24643F532CDD}"/>
    <dgm:cxn modelId="{A7A64A39-D3C7-4EC5-A4CA-F21BB38C51A1}" type="presOf" srcId="{FF47D53E-830D-4FF6-8ACE-3089B063457C}" destId="{A5512C33-F2E3-4517-9EDE-B819A798CA5E}" srcOrd="0" destOrd="0" presId="urn:microsoft.com/office/officeart/2005/8/layout/matrix1"/>
    <dgm:cxn modelId="{BC2ACDA7-8B5D-463C-B20F-23E96E9EE7A2}" type="presOf" srcId="{E6464816-B522-4288-8BDD-16E61FF82E8B}" destId="{2F245CA9-2762-4D22-8566-14794DC97B67}" srcOrd="0" destOrd="0" presId="urn:microsoft.com/office/officeart/2005/8/layout/matrix1"/>
    <dgm:cxn modelId="{6A68C258-398D-4A2B-99A1-D008DDB9DC1F}" type="presOf" srcId="{841B02A3-3694-4C0F-A00A-7C460580043D}" destId="{D831859F-5177-4F45-8968-40398012CA40}" srcOrd="1" destOrd="0" presId="urn:microsoft.com/office/officeart/2005/8/layout/matrix1"/>
    <dgm:cxn modelId="{54D1EA0B-F9FC-41B3-8D29-281B5E9C3B04}" srcId="{FF47D53E-830D-4FF6-8ACE-3089B063457C}" destId="{719D3525-18D2-4518-B52C-6BEAA7339D03}" srcOrd="0" destOrd="0" parTransId="{748944DE-053A-49F1-AF14-EAB7DCDC4409}" sibTransId="{9F83A149-B8B7-4D9D-A6AA-47F255923335}"/>
    <dgm:cxn modelId="{D0981A38-6BC3-4EBB-A925-500D98879731}" srcId="{719D3525-18D2-4518-B52C-6BEAA7339D03}" destId="{E6464816-B522-4288-8BDD-16E61FF82E8B}" srcOrd="0" destOrd="0" parTransId="{DD6FF05D-C322-4B7D-B092-211EC03777E6}" sibTransId="{AC3C0A42-DA38-421D-941F-61EA9BA00D8D}"/>
    <dgm:cxn modelId="{24BEDA7D-5185-48F9-B4AA-CE6CEAFF61A7}" type="presOf" srcId="{9FBEB587-97CC-4C75-8C3D-C9ED13825105}" destId="{D90858ED-5BC3-4C0A-8D07-1753A0B2E17A}" srcOrd="1" destOrd="0" presId="urn:microsoft.com/office/officeart/2005/8/layout/matrix1"/>
    <dgm:cxn modelId="{334AF7AB-B271-439F-840B-661AC7DBA43A}" type="presOf" srcId="{9FBEB587-97CC-4C75-8C3D-C9ED13825105}" destId="{F5FEDE59-8AB6-45DC-BA79-76DEE990B428}" srcOrd="0" destOrd="0" presId="urn:microsoft.com/office/officeart/2005/8/layout/matrix1"/>
    <dgm:cxn modelId="{B71F5FD4-FD0D-4C61-91B2-9B28E2BBD778}" type="presOf" srcId="{841B02A3-3694-4C0F-A00A-7C460580043D}" destId="{9FB1477E-F103-4A24-AD23-A415ED39BB29}" srcOrd="0" destOrd="0" presId="urn:microsoft.com/office/officeart/2005/8/layout/matrix1"/>
    <dgm:cxn modelId="{4EA0EF7A-1731-429B-8BEF-2D938E064866}" srcId="{719D3525-18D2-4518-B52C-6BEAA7339D03}" destId="{841B02A3-3694-4C0F-A00A-7C460580043D}" srcOrd="3" destOrd="0" parTransId="{FC4AB8BE-5FBC-47EB-85E7-8EECA4139A0D}" sibTransId="{14D7E3B6-ECE7-4E33-9A82-8D854C7E3555}"/>
    <dgm:cxn modelId="{1FCDC1FA-021C-4423-BFAE-A39DB1EC4FD7}" type="presOf" srcId="{719D3525-18D2-4518-B52C-6BEAA7339D03}" destId="{80348E5B-413B-4C0C-A1C8-D1EA7090FF81}" srcOrd="0" destOrd="0" presId="urn:microsoft.com/office/officeart/2005/8/layout/matrix1"/>
    <dgm:cxn modelId="{06B86311-F1A4-4DD6-99E1-FD9B78B70FCD}" type="presOf" srcId="{0297DC2A-820B-405D-BC48-2B85ABCC4199}" destId="{D8BCFC01-C682-4DBA-A20A-376B5E11D1D1}" srcOrd="0" destOrd="0" presId="urn:microsoft.com/office/officeart/2005/8/layout/matrix1"/>
    <dgm:cxn modelId="{A0042411-0A1B-48A5-896A-24BF878E6C4D}" srcId="{719D3525-18D2-4518-B52C-6BEAA7339D03}" destId="{0297DC2A-820B-405D-BC48-2B85ABCC4199}" srcOrd="2" destOrd="0" parTransId="{E11E792F-9A4C-4771-A34B-DC39FD34001F}" sibTransId="{1781CC56-C128-4CC7-815A-97B66F9B8B61}"/>
    <dgm:cxn modelId="{80B2FF38-9E61-4412-8E8A-AA67243F2DB3}" type="presParOf" srcId="{A5512C33-F2E3-4517-9EDE-B819A798CA5E}" destId="{D70BEAB7-92C3-4035-BD18-EBF276A28330}" srcOrd="0" destOrd="0" presId="urn:microsoft.com/office/officeart/2005/8/layout/matrix1"/>
    <dgm:cxn modelId="{68F9EB8D-F194-40B4-93BA-EB12E1D982E0}" type="presParOf" srcId="{D70BEAB7-92C3-4035-BD18-EBF276A28330}" destId="{2F245CA9-2762-4D22-8566-14794DC97B67}" srcOrd="0" destOrd="0" presId="urn:microsoft.com/office/officeart/2005/8/layout/matrix1"/>
    <dgm:cxn modelId="{BF075853-716A-46FE-AB01-D9A7A0CC6DE0}" type="presParOf" srcId="{D70BEAB7-92C3-4035-BD18-EBF276A28330}" destId="{509755A6-9BBF-4357-8005-B63C9CDDE5BA}" srcOrd="1" destOrd="0" presId="urn:microsoft.com/office/officeart/2005/8/layout/matrix1"/>
    <dgm:cxn modelId="{18793065-54ED-4276-9B8E-30FE08497339}" type="presParOf" srcId="{D70BEAB7-92C3-4035-BD18-EBF276A28330}" destId="{F5FEDE59-8AB6-45DC-BA79-76DEE990B428}" srcOrd="2" destOrd="0" presId="urn:microsoft.com/office/officeart/2005/8/layout/matrix1"/>
    <dgm:cxn modelId="{C63DE1CC-3D99-487B-9C5B-99A8ED87D52A}" type="presParOf" srcId="{D70BEAB7-92C3-4035-BD18-EBF276A28330}" destId="{D90858ED-5BC3-4C0A-8D07-1753A0B2E17A}" srcOrd="3" destOrd="0" presId="urn:microsoft.com/office/officeart/2005/8/layout/matrix1"/>
    <dgm:cxn modelId="{4C1DC14E-31C2-4D62-8744-0C6D8A651DDB}" type="presParOf" srcId="{D70BEAB7-92C3-4035-BD18-EBF276A28330}" destId="{D8BCFC01-C682-4DBA-A20A-376B5E11D1D1}" srcOrd="4" destOrd="0" presId="urn:microsoft.com/office/officeart/2005/8/layout/matrix1"/>
    <dgm:cxn modelId="{7E7E6CC8-2CD0-4D71-8143-D53F91D96584}" type="presParOf" srcId="{D70BEAB7-92C3-4035-BD18-EBF276A28330}" destId="{3F306AEC-FA43-42BA-9521-9D30144923B3}" srcOrd="5" destOrd="0" presId="urn:microsoft.com/office/officeart/2005/8/layout/matrix1"/>
    <dgm:cxn modelId="{4ECB1947-A831-422E-B374-DA961B3A44DF}" type="presParOf" srcId="{D70BEAB7-92C3-4035-BD18-EBF276A28330}" destId="{9FB1477E-F103-4A24-AD23-A415ED39BB29}" srcOrd="6" destOrd="0" presId="urn:microsoft.com/office/officeart/2005/8/layout/matrix1"/>
    <dgm:cxn modelId="{0DDEA603-1192-44C8-AA4D-CEFAAA0D86F1}" type="presParOf" srcId="{D70BEAB7-92C3-4035-BD18-EBF276A28330}" destId="{D831859F-5177-4F45-8968-40398012CA40}" srcOrd="7" destOrd="0" presId="urn:microsoft.com/office/officeart/2005/8/layout/matrix1"/>
    <dgm:cxn modelId="{4005F845-A94B-4173-98AA-95966B97EC2D}" type="presParOf" srcId="{A5512C33-F2E3-4517-9EDE-B819A798CA5E}" destId="{80348E5B-413B-4C0C-A1C8-D1EA7090FF81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6D3603-8959-471A-92BE-8D7CB4732D7F}" type="doc">
      <dgm:prSet loTypeId="urn:microsoft.com/office/officeart/2005/8/layout/radial6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7BC880B-C5B4-43D9-88D1-977393CDAFF8}">
      <dgm:prSet phldrT="[Text]" custT="1"/>
      <dgm:spPr/>
      <dgm:t>
        <a:bodyPr/>
        <a:lstStyle/>
        <a:p>
          <a:r>
            <a:rPr lang="en-US" sz="2000" dirty="0" smtClean="0"/>
            <a:t>Governance</a:t>
          </a:r>
        </a:p>
        <a:p>
          <a:r>
            <a:rPr lang="en-US" sz="1200" dirty="0" smtClean="0"/>
            <a:t>6 recommendations</a:t>
          </a:r>
          <a:endParaRPr lang="en-GB" sz="1200" dirty="0"/>
        </a:p>
      </dgm:t>
    </dgm:pt>
    <dgm:pt modelId="{8354B91A-CF14-4795-9A67-403A861F0475}" type="parTrans" cxnId="{A06C0EA2-E74E-4A2A-A9A8-BF9877FC7ABF}">
      <dgm:prSet/>
      <dgm:spPr/>
      <dgm:t>
        <a:bodyPr/>
        <a:lstStyle/>
        <a:p>
          <a:endParaRPr lang="en-GB"/>
        </a:p>
      </dgm:t>
    </dgm:pt>
    <dgm:pt modelId="{940BC355-9B66-4DA5-BA33-9A20E94475AE}" type="sibTrans" cxnId="{A06C0EA2-E74E-4A2A-A9A8-BF9877FC7ABF}">
      <dgm:prSet/>
      <dgm:spPr/>
      <dgm:t>
        <a:bodyPr/>
        <a:lstStyle/>
        <a:p>
          <a:endParaRPr lang="en-GB"/>
        </a:p>
      </dgm:t>
    </dgm:pt>
    <dgm:pt modelId="{83641C49-383D-4D8F-83B4-26D8DCBF6AB6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dirty="0" smtClean="0"/>
            <a:t>Standards &amp; guidance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1600" dirty="0" smtClean="0"/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dirty="0" smtClean="0"/>
            <a:t>4 recs.</a:t>
          </a:r>
          <a:endParaRPr lang="en-GB" sz="1200" dirty="0"/>
        </a:p>
      </dgm:t>
    </dgm:pt>
    <dgm:pt modelId="{F26F7D69-FA0D-47EF-85CA-ED5EA3DAB5EE}" type="parTrans" cxnId="{F8397F93-7280-4527-B304-A91E616DA5C6}">
      <dgm:prSet/>
      <dgm:spPr/>
      <dgm:t>
        <a:bodyPr/>
        <a:lstStyle/>
        <a:p>
          <a:endParaRPr lang="en-GB"/>
        </a:p>
      </dgm:t>
    </dgm:pt>
    <dgm:pt modelId="{C25EB0AB-9B73-4C34-973F-8B866CD1537B}" type="sibTrans" cxnId="{F8397F93-7280-4527-B304-A91E616DA5C6}">
      <dgm:prSet/>
      <dgm:spPr/>
      <dgm:t>
        <a:bodyPr/>
        <a:lstStyle/>
        <a:p>
          <a:endParaRPr lang="en-GB"/>
        </a:p>
      </dgm:t>
    </dgm:pt>
    <dgm:pt modelId="{E2BE55A4-F2CC-4687-851A-1BE5597AD865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1500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550" dirty="0" smtClean="0"/>
            <a:t>Registration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1200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200" dirty="0" smtClean="0"/>
            <a:t>5 recs.</a:t>
          </a:r>
          <a:endParaRPr lang="en-GB" sz="1200" dirty="0" smtClean="0"/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500" dirty="0"/>
        </a:p>
      </dgm:t>
    </dgm:pt>
    <dgm:pt modelId="{B0A4FD99-9FE5-454D-944E-E9724AEBF4E7}" type="parTrans" cxnId="{0A587111-495F-46DB-B5BF-D16DC9DEC596}">
      <dgm:prSet/>
      <dgm:spPr/>
      <dgm:t>
        <a:bodyPr/>
        <a:lstStyle/>
        <a:p>
          <a:endParaRPr lang="en-GB"/>
        </a:p>
      </dgm:t>
    </dgm:pt>
    <dgm:pt modelId="{0B9DA4AD-A314-4B04-8113-C4FB7C255280}" type="sibTrans" cxnId="{0A587111-495F-46DB-B5BF-D16DC9DEC596}">
      <dgm:prSet/>
      <dgm:spPr/>
      <dgm:t>
        <a:bodyPr/>
        <a:lstStyle/>
        <a:p>
          <a:endParaRPr lang="en-GB"/>
        </a:p>
      </dgm:t>
    </dgm:pt>
    <dgm:pt modelId="{F16D716B-87FC-4A88-AB6B-FABF953CA6F8}">
      <dgm:prSet phldrT="[Text]" custT="1"/>
      <dgm:spPr/>
      <dgm:t>
        <a:bodyPr/>
        <a:lstStyle/>
        <a:p>
          <a:r>
            <a:rPr lang="en-US" sz="1500" dirty="0" smtClean="0"/>
            <a:t>Education &amp; training</a:t>
          </a:r>
        </a:p>
        <a:p>
          <a:r>
            <a:rPr lang="en-US" sz="1200" dirty="0" smtClean="0"/>
            <a:t>3 recs.</a:t>
          </a:r>
          <a:endParaRPr lang="en-GB" sz="1200" dirty="0"/>
        </a:p>
      </dgm:t>
    </dgm:pt>
    <dgm:pt modelId="{82CEA57A-CA53-4CF1-9985-715F27BBCCA2}" type="parTrans" cxnId="{1C551D27-8B3F-4F20-A980-2E088A9CABA9}">
      <dgm:prSet/>
      <dgm:spPr/>
      <dgm:t>
        <a:bodyPr/>
        <a:lstStyle/>
        <a:p>
          <a:endParaRPr lang="en-GB"/>
        </a:p>
      </dgm:t>
    </dgm:pt>
    <dgm:pt modelId="{91903884-2F62-42AB-A879-74667D4CFFA1}" type="sibTrans" cxnId="{1C551D27-8B3F-4F20-A980-2E088A9CABA9}">
      <dgm:prSet/>
      <dgm:spPr/>
      <dgm:t>
        <a:bodyPr/>
        <a:lstStyle/>
        <a:p>
          <a:endParaRPr lang="en-GB"/>
        </a:p>
      </dgm:t>
    </dgm:pt>
    <dgm:pt modelId="{DB970E95-CC35-4BD0-A63E-25365B6BD0FF}">
      <dgm:prSet phldrT="[Text]" custT="1"/>
      <dgm:spPr/>
      <dgm:t>
        <a:bodyPr/>
        <a:lstStyle/>
        <a:p>
          <a:r>
            <a:rPr lang="en-US" sz="1600" dirty="0" smtClean="0"/>
            <a:t>Fitness to </a:t>
          </a:r>
          <a:r>
            <a:rPr lang="en-US" sz="1600" dirty="0" err="1" smtClean="0"/>
            <a:t>practise</a:t>
          </a:r>
          <a:endParaRPr lang="en-US" sz="1600" dirty="0" smtClean="0"/>
        </a:p>
        <a:p>
          <a:endParaRPr lang="en-US" sz="1200" dirty="0" smtClean="0"/>
        </a:p>
        <a:p>
          <a:r>
            <a:rPr lang="en-US" sz="1200" dirty="0" smtClean="0"/>
            <a:t>6 recs.</a:t>
          </a:r>
          <a:endParaRPr lang="en-GB" sz="1200" dirty="0"/>
        </a:p>
      </dgm:t>
    </dgm:pt>
    <dgm:pt modelId="{3BA214E1-E24B-4383-BEC2-B28087761757}" type="parTrans" cxnId="{E4DBB019-9ABE-4B4B-9F1C-B2A68235C5D2}">
      <dgm:prSet/>
      <dgm:spPr/>
      <dgm:t>
        <a:bodyPr/>
        <a:lstStyle/>
        <a:p>
          <a:endParaRPr lang="en-GB"/>
        </a:p>
      </dgm:t>
    </dgm:pt>
    <dgm:pt modelId="{924D1CCE-E575-4A0C-B84C-415AE782DAD7}" type="sibTrans" cxnId="{E4DBB019-9ABE-4B4B-9F1C-B2A68235C5D2}">
      <dgm:prSet/>
      <dgm:spPr/>
      <dgm:t>
        <a:bodyPr/>
        <a:lstStyle/>
        <a:p>
          <a:endParaRPr lang="en-GB"/>
        </a:p>
      </dgm:t>
    </dgm:pt>
    <dgm:pt modelId="{81229414-092A-4294-8EC1-4A049E0D8176}" type="pres">
      <dgm:prSet presAssocID="{7D6D3603-8959-471A-92BE-8D7CB4732D7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4FBE6DD-6B8B-4D75-AF9C-55579B382CCC}" type="pres">
      <dgm:prSet presAssocID="{D7BC880B-C5B4-43D9-88D1-977393CDAFF8}" presName="centerShape" presStyleLbl="node0" presStyleIdx="0" presStyleCnt="1"/>
      <dgm:spPr/>
      <dgm:t>
        <a:bodyPr/>
        <a:lstStyle/>
        <a:p>
          <a:endParaRPr lang="en-GB"/>
        </a:p>
      </dgm:t>
    </dgm:pt>
    <dgm:pt modelId="{58061F74-3589-4D4C-8744-0EAC602C91BF}" type="pres">
      <dgm:prSet presAssocID="{83641C49-383D-4D8F-83B4-26D8DCBF6AB6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B77D8FD-B66C-4A9C-94AB-A6D3CC7CEA75}" type="pres">
      <dgm:prSet presAssocID="{83641C49-383D-4D8F-83B4-26D8DCBF6AB6}" presName="dummy" presStyleCnt="0"/>
      <dgm:spPr/>
      <dgm:t>
        <a:bodyPr/>
        <a:lstStyle/>
        <a:p>
          <a:endParaRPr lang="en-GB"/>
        </a:p>
      </dgm:t>
    </dgm:pt>
    <dgm:pt modelId="{FC63BEEF-F459-4339-AF2C-DBA7E3C816F4}" type="pres">
      <dgm:prSet presAssocID="{C25EB0AB-9B73-4C34-973F-8B866CD1537B}" presName="sibTrans" presStyleLbl="sibTrans2D1" presStyleIdx="0" presStyleCnt="4"/>
      <dgm:spPr/>
      <dgm:t>
        <a:bodyPr/>
        <a:lstStyle/>
        <a:p>
          <a:endParaRPr lang="en-GB"/>
        </a:p>
      </dgm:t>
    </dgm:pt>
    <dgm:pt modelId="{66ED6F2F-F69B-4B5F-82EA-048E32912883}" type="pres">
      <dgm:prSet presAssocID="{E2BE55A4-F2CC-4687-851A-1BE5597AD865}" presName="node" presStyleLbl="node1" presStyleIdx="1" presStyleCnt="4" custScaleX="107518" custScaleY="11550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1205BF5-7319-4007-A049-387BE85192BA}" type="pres">
      <dgm:prSet presAssocID="{E2BE55A4-F2CC-4687-851A-1BE5597AD865}" presName="dummy" presStyleCnt="0"/>
      <dgm:spPr/>
      <dgm:t>
        <a:bodyPr/>
        <a:lstStyle/>
        <a:p>
          <a:endParaRPr lang="en-GB"/>
        </a:p>
      </dgm:t>
    </dgm:pt>
    <dgm:pt modelId="{27CE124B-D5CE-49B5-8EBE-7D0E39BCFEA4}" type="pres">
      <dgm:prSet presAssocID="{0B9DA4AD-A314-4B04-8113-C4FB7C255280}" presName="sibTrans" presStyleLbl="sibTrans2D1" presStyleIdx="1" presStyleCnt="4"/>
      <dgm:spPr/>
      <dgm:t>
        <a:bodyPr/>
        <a:lstStyle/>
        <a:p>
          <a:endParaRPr lang="en-GB"/>
        </a:p>
      </dgm:t>
    </dgm:pt>
    <dgm:pt modelId="{1E3F9C10-2BBB-4A57-9E8B-718B6FDB2965}" type="pres">
      <dgm:prSet presAssocID="{F16D716B-87FC-4A88-AB6B-FABF953CA6F8}" presName="node" presStyleLbl="node1" presStyleIdx="2" presStyleCnt="4" custRadScaleRad="100370" custRadScaleInc="-30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D8EF9A4-231E-464F-8F0E-AB21FBE6A2D9}" type="pres">
      <dgm:prSet presAssocID="{F16D716B-87FC-4A88-AB6B-FABF953CA6F8}" presName="dummy" presStyleCnt="0"/>
      <dgm:spPr/>
      <dgm:t>
        <a:bodyPr/>
        <a:lstStyle/>
        <a:p>
          <a:endParaRPr lang="en-GB"/>
        </a:p>
      </dgm:t>
    </dgm:pt>
    <dgm:pt modelId="{C9F0ABA0-DEF5-45D1-B317-CA423744192B}" type="pres">
      <dgm:prSet presAssocID="{91903884-2F62-42AB-A879-74667D4CFFA1}" presName="sibTrans" presStyleLbl="sibTrans2D1" presStyleIdx="2" presStyleCnt="4"/>
      <dgm:spPr/>
      <dgm:t>
        <a:bodyPr/>
        <a:lstStyle/>
        <a:p>
          <a:endParaRPr lang="en-GB"/>
        </a:p>
      </dgm:t>
    </dgm:pt>
    <dgm:pt modelId="{81BCC5F6-A447-4367-8F9E-416B4EEB8EB1}" type="pres">
      <dgm:prSet presAssocID="{DB970E95-CC35-4BD0-A63E-25365B6BD0FF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290CCD1-4F5B-4D4B-8DE7-CBC5E5BD986E}" type="pres">
      <dgm:prSet presAssocID="{DB970E95-CC35-4BD0-A63E-25365B6BD0FF}" presName="dummy" presStyleCnt="0"/>
      <dgm:spPr/>
      <dgm:t>
        <a:bodyPr/>
        <a:lstStyle/>
        <a:p>
          <a:endParaRPr lang="en-GB"/>
        </a:p>
      </dgm:t>
    </dgm:pt>
    <dgm:pt modelId="{3473D883-29FB-4DA4-AD9C-43588CB5E45B}" type="pres">
      <dgm:prSet presAssocID="{924D1CCE-E575-4A0C-B84C-415AE782DAD7}" presName="sibTrans" presStyleLbl="sibTrans2D1" presStyleIdx="3" presStyleCnt="4"/>
      <dgm:spPr/>
      <dgm:t>
        <a:bodyPr/>
        <a:lstStyle/>
        <a:p>
          <a:endParaRPr lang="en-GB"/>
        </a:p>
      </dgm:t>
    </dgm:pt>
  </dgm:ptLst>
  <dgm:cxnLst>
    <dgm:cxn modelId="{8D66A951-530E-4693-93E4-2F5E6EB98181}" type="presOf" srcId="{7D6D3603-8959-471A-92BE-8D7CB4732D7F}" destId="{81229414-092A-4294-8EC1-4A049E0D8176}" srcOrd="0" destOrd="0" presId="urn:microsoft.com/office/officeart/2005/8/layout/radial6"/>
    <dgm:cxn modelId="{3E8A905B-0DB2-4E2D-9838-9C630F17BD17}" type="presOf" srcId="{83641C49-383D-4D8F-83B4-26D8DCBF6AB6}" destId="{58061F74-3589-4D4C-8744-0EAC602C91BF}" srcOrd="0" destOrd="0" presId="urn:microsoft.com/office/officeart/2005/8/layout/radial6"/>
    <dgm:cxn modelId="{7B5A54A9-A509-43F0-B92E-337EBF87A0F8}" type="presOf" srcId="{91903884-2F62-42AB-A879-74667D4CFFA1}" destId="{C9F0ABA0-DEF5-45D1-B317-CA423744192B}" srcOrd="0" destOrd="0" presId="urn:microsoft.com/office/officeart/2005/8/layout/radial6"/>
    <dgm:cxn modelId="{A06C0EA2-E74E-4A2A-A9A8-BF9877FC7ABF}" srcId="{7D6D3603-8959-471A-92BE-8D7CB4732D7F}" destId="{D7BC880B-C5B4-43D9-88D1-977393CDAFF8}" srcOrd="0" destOrd="0" parTransId="{8354B91A-CF14-4795-9A67-403A861F0475}" sibTransId="{940BC355-9B66-4DA5-BA33-9A20E94475AE}"/>
    <dgm:cxn modelId="{A9CB81C1-3834-413E-8299-744770FFC07C}" type="presOf" srcId="{0B9DA4AD-A314-4B04-8113-C4FB7C255280}" destId="{27CE124B-D5CE-49B5-8EBE-7D0E39BCFEA4}" srcOrd="0" destOrd="0" presId="urn:microsoft.com/office/officeart/2005/8/layout/radial6"/>
    <dgm:cxn modelId="{1C551D27-8B3F-4F20-A980-2E088A9CABA9}" srcId="{D7BC880B-C5B4-43D9-88D1-977393CDAFF8}" destId="{F16D716B-87FC-4A88-AB6B-FABF953CA6F8}" srcOrd="2" destOrd="0" parTransId="{82CEA57A-CA53-4CF1-9985-715F27BBCCA2}" sibTransId="{91903884-2F62-42AB-A879-74667D4CFFA1}"/>
    <dgm:cxn modelId="{9441B1EF-069F-46D5-A6CE-13CFC5962805}" type="presOf" srcId="{F16D716B-87FC-4A88-AB6B-FABF953CA6F8}" destId="{1E3F9C10-2BBB-4A57-9E8B-718B6FDB2965}" srcOrd="0" destOrd="0" presId="urn:microsoft.com/office/officeart/2005/8/layout/radial6"/>
    <dgm:cxn modelId="{F8397F93-7280-4527-B304-A91E616DA5C6}" srcId="{D7BC880B-C5B4-43D9-88D1-977393CDAFF8}" destId="{83641C49-383D-4D8F-83B4-26D8DCBF6AB6}" srcOrd="0" destOrd="0" parTransId="{F26F7D69-FA0D-47EF-85CA-ED5EA3DAB5EE}" sibTransId="{C25EB0AB-9B73-4C34-973F-8B866CD1537B}"/>
    <dgm:cxn modelId="{6D285A3A-B8FE-40DF-8E02-D84891C90049}" type="presOf" srcId="{D7BC880B-C5B4-43D9-88D1-977393CDAFF8}" destId="{34FBE6DD-6B8B-4D75-AF9C-55579B382CCC}" srcOrd="0" destOrd="0" presId="urn:microsoft.com/office/officeart/2005/8/layout/radial6"/>
    <dgm:cxn modelId="{94393D9D-3410-4C19-96DC-5AB9DAB9A1F2}" type="presOf" srcId="{DB970E95-CC35-4BD0-A63E-25365B6BD0FF}" destId="{81BCC5F6-A447-4367-8F9E-416B4EEB8EB1}" srcOrd="0" destOrd="0" presId="urn:microsoft.com/office/officeart/2005/8/layout/radial6"/>
    <dgm:cxn modelId="{0A587111-495F-46DB-B5BF-D16DC9DEC596}" srcId="{D7BC880B-C5B4-43D9-88D1-977393CDAFF8}" destId="{E2BE55A4-F2CC-4687-851A-1BE5597AD865}" srcOrd="1" destOrd="0" parTransId="{B0A4FD99-9FE5-454D-944E-E9724AEBF4E7}" sibTransId="{0B9DA4AD-A314-4B04-8113-C4FB7C255280}"/>
    <dgm:cxn modelId="{84D1DED2-A780-4A17-9154-B94AD13C573B}" type="presOf" srcId="{E2BE55A4-F2CC-4687-851A-1BE5597AD865}" destId="{66ED6F2F-F69B-4B5F-82EA-048E32912883}" srcOrd="0" destOrd="0" presId="urn:microsoft.com/office/officeart/2005/8/layout/radial6"/>
    <dgm:cxn modelId="{E4DBB019-9ABE-4B4B-9F1C-B2A68235C5D2}" srcId="{D7BC880B-C5B4-43D9-88D1-977393CDAFF8}" destId="{DB970E95-CC35-4BD0-A63E-25365B6BD0FF}" srcOrd="3" destOrd="0" parTransId="{3BA214E1-E24B-4383-BEC2-B28087761757}" sibTransId="{924D1CCE-E575-4A0C-B84C-415AE782DAD7}"/>
    <dgm:cxn modelId="{F27157BA-8C2E-40D1-8635-502E55DC8C92}" type="presOf" srcId="{C25EB0AB-9B73-4C34-973F-8B866CD1537B}" destId="{FC63BEEF-F459-4339-AF2C-DBA7E3C816F4}" srcOrd="0" destOrd="0" presId="urn:microsoft.com/office/officeart/2005/8/layout/radial6"/>
    <dgm:cxn modelId="{C0D25888-51E6-4676-8E35-B6BD38198B80}" type="presOf" srcId="{924D1CCE-E575-4A0C-B84C-415AE782DAD7}" destId="{3473D883-29FB-4DA4-AD9C-43588CB5E45B}" srcOrd="0" destOrd="0" presId="urn:microsoft.com/office/officeart/2005/8/layout/radial6"/>
    <dgm:cxn modelId="{B4D81005-945F-4951-AD36-885BB878F93F}" type="presParOf" srcId="{81229414-092A-4294-8EC1-4A049E0D8176}" destId="{34FBE6DD-6B8B-4D75-AF9C-55579B382CCC}" srcOrd="0" destOrd="0" presId="urn:microsoft.com/office/officeart/2005/8/layout/radial6"/>
    <dgm:cxn modelId="{FEC7C063-C5AE-4C51-BA7F-48506FD7286C}" type="presParOf" srcId="{81229414-092A-4294-8EC1-4A049E0D8176}" destId="{58061F74-3589-4D4C-8744-0EAC602C91BF}" srcOrd="1" destOrd="0" presId="urn:microsoft.com/office/officeart/2005/8/layout/radial6"/>
    <dgm:cxn modelId="{11D3853E-4237-45EB-8D1A-30E857D2F24C}" type="presParOf" srcId="{81229414-092A-4294-8EC1-4A049E0D8176}" destId="{CB77D8FD-B66C-4A9C-94AB-A6D3CC7CEA75}" srcOrd="2" destOrd="0" presId="urn:microsoft.com/office/officeart/2005/8/layout/radial6"/>
    <dgm:cxn modelId="{7F02621A-7DDC-4940-B52B-64BD8C9B7B37}" type="presParOf" srcId="{81229414-092A-4294-8EC1-4A049E0D8176}" destId="{FC63BEEF-F459-4339-AF2C-DBA7E3C816F4}" srcOrd="3" destOrd="0" presId="urn:microsoft.com/office/officeart/2005/8/layout/radial6"/>
    <dgm:cxn modelId="{B9729E06-166C-446C-BE21-504ABCBF7A8F}" type="presParOf" srcId="{81229414-092A-4294-8EC1-4A049E0D8176}" destId="{66ED6F2F-F69B-4B5F-82EA-048E32912883}" srcOrd="4" destOrd="0" presId="urn:microsoft.com/office/officeart/2005/8/layout/radial6"/>
    <dgm:cxn modelId="{1E641DFD-1E1E-4539-8A45-BB50399FB9C5}" type="presParOf" srcId="{81229414-092A-4294-8EC1-4A049E0D8176}" destId="{D1205BF5-7319-4007-A049-387BE85192BA}" srcOrd="5" destOrd="0" presId="urn:microsoft.com/office/officeart/2005/8/layout/radial6"/>
    <dgm:cxn modelId="{0C32D7F5-D57D-40D1-8B1A-BC1E8340ADDC}" type="presParOf" srcId="{81229414-092A-4294-8EC1-4A049E0D8176}" destId="{27CE124B-D5CE-49B5-8EBE-7D0E39BCFEA4}" srcOrd="6" destOrd="0" presId="urn:microsoft.com/office/officeart/2005/8/layout/radial6"/>
    <dgm:cxn modelId="{5C022852-FECB-4A29-85D8-266AC9232EB5}" type="presParOf" srcId="{81229414-092A-4294-8EC1-4A049E0D8176}" destId="{1E3F9C10-2BBB-4A57-9E8B-718B6FDB2965}" srcOrd="7" destOrd="0" presId="urn:microsoft.com/office/officeart/2005/8/layout/radial6"/>
    <dgm:cxn modelId="{FA12A7C4-B524-4CEB-A5D6-C6352C230FF6}" type="presParOf" srcId="{81229414-092A-4294-8EC1-4A049E0D8176}" destId="{DD8EF9A4-231E-464F-8F0E-AB21FBE6A2D9}" srcOrd="8" destOrd="0" presId="urn:microsoft.com/office/officeart/2005/8/layout/radial6"/>
    <dgm:cxn modelId="{A2CB2A93-9D2E-4E6E-BF3B-FEDCDF84B310}" type="presParOf" srcId="{81229414-092A-4294-8EC1-4A049E0D8176}" destId="{C9F0ABA0-DEF5-45D1-B317-CA423744192B}" srcOrd="9" destOrd="0" presId="urn:microsoft.com/office/officeart/2005/8/layout/radial6"/>
    <dgm:cxn modelId="{6BEF98D4-237F-4543-8917-C81452017341}" type="presParOf" srcId="{81229414-092A-4294-8EC1-4A049E0D8176}" destId="{81BCC5F6-A447-4367-8F9E-416B4EEB8EB1}" srcOrd="10" destOrd="0" presId="urn:microsoft.com/office/officeart/2005/8/layout/radial6"/>
    <dgm:cxn modelId="{ED5F583A-25BD-481A-A8D9-794087E9FEBD}" type="presParOf" srcId="{81229414-092A-4294-8EC1-4A049E0D8176}" destId="{6290CCD1-4F5B-4D4B-8DE7-CBC5E5BD986E}" srcOrd="11" destOrd="0" presId="urn:microsoft.com/office/officeart/2005/8/layout/radial6"/>
    <dgm:cxn modelId="{4DB8BAFC-A3B3-4FE3-A51F-496AB1524F80}" type="presParOf" srcId="{81229414-092A-4294-8EC1-4A049E0D8176}" destId="{3473D883-29FB-4DA4-AD9C-43588CB5E45B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F245CA9-2762-4D22-8566-14794DC97B67}">
      <dsp:nvSpPr>
        <dsp:cNvPr id="0" name=""/>
        <dsp:cNvSpPr/>
      </dsp:nvSpPr>
      <dsp:spPr>
        <a:xfrm rot="16200000">
          <a:off x="528904" y="-528904"/>
          <a:ext cx="3334680" cy="4392488"/>
        </a:xfrm>
        <a:prstGeom prst="round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 smtClean="0"/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u="sng" kern="1200" dirty="0" smtClean="0"/>
            <a:t>Survey of the professions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Quantitative survey of nearly 4,900 veterinary surgeons, veterinary nurses and practice managers.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Survey live for six-weeks and a response rate of around 20%.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900" kern="1200" dirty="0"/>
        </a:p>
      </dsp:txBody>
      <dsp:txXfrm rot="16200000">
        <a:off x="945738" y="-945738"/>
        <a:ext cx="2501010" cy="4392488"/>
      </dsp:txXfrm>
    </dsp:sp>
    <dsp:sp modelId="{F5FEDE59-8AB6-45DC-BA79-76DEE990B428}">
      <dsp:nvSpPr>
        <dsp:cNvPr id="0" name=""/>
        <dsp:cNvSpPr/>
      </dsp:nvSpPr>
      <dsp:spPr>
        <a:xfrm>
          <a:off x="4392488" y="0"/>
          <a:ext cx="4392488" cy="3334680"/>
        </a:xfrm>
        <a:prstGeom prst="round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u="sng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u="sng" kern="1200" dirty="0" smtClean="0"/>
            <a:t>Interviews and focus groups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Qualitative interviews with 47 individuals and organisations, which explored how the RCVS is perceived internally and by key external audiences.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Three focus groups with RCVS staff across nine different departments.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Telephone interviews with nine individuals whose complaints led to a disciplinary hearing.</a:t>
          </a:r>
          <a:endParaRPr lang="en-GB" sz="1400" kern="1200" dirty="0"/>
        </a:p>
      </dsp:txBody>
      <dsp:txXfrm>
        <a:off x="4392488" y="0"/>
        <a:ext cx="4392488" cy="2501010"/>
      </dsp:txXfrm>
    </dsp:sp>
    <dsp:sp modelId="{D8BCFC01-C682-4DBA-A20A-376B5E11D1D1}">
      <dsp:nvSpPr>
        <dsp:cNvPr id="0" name=""/>
        <dsp:cNvSpPr/>
      </dsp:nvSpPr>
      <dsp:spPr>
        <a:xfrm rot="10800000">
          <a:off x="0" y="3334680"/>
          <a:ext cx="4392488" cy="3334680"/>
        </a:xfrm>
        <a:prstGeom prst="round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u="sng" kern="1200" dirty="0" smtClean="0"/>
            <a:t>Survey of complainants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Quantitative survey of 265 members of the public who complained about a veterinary surgeon or nurse during 2011 and 2012.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265 respondents (approx 18% response rate)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A total of 25 further letters and emails were received from those unwilling to complete the survey.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</dsp:txBody>
      <dsp:txXfrm rot="10800000">
        <a:off x="0" y="4168349"/>
        <a:ext cx="4392488" cy="2501010"/>
      </dsp:txXfrm>
    </dsp:sp>
    <dsp:sp modelId="{9FB1477E-F103-4A24-AD23-A415ED39BB29}">
      <dsp:nvSpPr>
        <dsp:cNvPr id="0" name=""/>
        <dsp:cNvSpPr/>
      </dsp:nvSpPr>
      <dsp:spPr>
        <a:xfrm rot="5400000">
          <a:off x="4921392" y="2805775"/>
          <a:ext cx="3334680" cy="4392488"/>
        </a:xfrm>
        <a:prstGeom prst="round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u="sng" kern="1200" dirty="0" smtClean="0"/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u="sng" kern="1200" dirty="0" smtClean="0"/>
            <a:t>Best practice research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Desk research exploring best practice in professional regulation, drawing on experiences of nine health professional regulators, two legal services regulators, and four international veterinary regulators.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500" kern="1200" dirty="0"/>
        </a:p>
      </dsp:txBody>
      <dsp:txXfrm rot="5400000">
        <a:off x="5338227" y="3222610"/>
        <a:ext cx="2501010" cy="4392488"/>
      </dsp:txXfrm>
    </dsp:sp>
    <dsp:sp modelId="{80348E5B-413B-4C0C-A1C8-D1EA7090FF81}">
      <dsp:nvSpPr>
        <dsp:cNvPr id="0" name=""/>
        <dsp:cNvSpPr/>
      </dsp:nvSpPr>
      <dsp:spPr>
        <a:xfrm>
          <a:off x="3162595" y="2630954"/>
          <a:ext cx="2459784" cy="1407451"/>
        </a:xfrm>
        <a:prstGeom prst="roundRect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u="none" kern="1200" dirty="0" smtClean="0"/>
            <a:t>Recommendations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dirty="0" smtClean="0"/>
            <a:t>Based upon the four research studies and assessment of current RCVS practice. </a:t>
          </a:r>
          <a:endParaRPr lang="en-GB" sz="1400" b="0" kern="1200" dirty="0"/>
        </a:p>
      </dsp:txBody>
      <dsp:txXfrm>
        <a:off x="3162595" y="2630954"/>
        <a:ext cx="2459784" cy="140745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473D883-29FB-4DA4-AD9C-43588CB5E45B}">
      <dsp:nvSpPr>
        <dsp:cNvPr id="0" name=""/>
        <dsp:cNvSpPr/>
      </dsp:nvSpPr>
      <dsp:spPr>
        <a:xfrm>
          <a:off x="1326714" y="688735"/>
          <a:ext cx="4599192" cy="4599192"/>
        </a:xfrm>
        <a:prstGeom prst="blockArc">
          <a:avLst>
            <a:gd name="adj1" fmla="val 10800000"/>
            <a:gd name="adj2" fmla="val 16200000"/>
            <a:gd name="adj3" fmla="val 4638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9F0ABA0-DEF5-45D1-B317-CA423744192B}">
      <dsp:nvSpPr>
        <dsp:cNvPr id="0" name=""/>
        <dsp:cNvSpPr/>
      </dsp:nvSpPr>
      <dsp:spPr>
        <a:xfrm>
          <a:off x="1326714" y="690156"/>
          <a:ext cx="4599192" cy="4599192"/>
        </a:xfrm>
        <a:prstGeom prst="blockArc">
          <a:avLst>
            <a:gd name="adj1" fmla="val 5394489"/>
            <a:gd name="adj2" fmla="val 10802175"/>
            <a:gd name="adj3" fmla="val 4638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7CE124B-D5CE-49B5-8EBE-7D0E39BCFEA4}">
      <dsp:nvSpPr>
        <dsp:cNvPr id="0" name=""/>
        <dsp:cNvSpPr/>
      </dsp:nvSpPr>
      <dsp:spPr>
        <a:xfrm>
          <a:off x="1326715" y="690156"/>
          <a:ext cx="4599192" cy="4599192"/>
        </a:xfrm>
        <a:prstGeom prst="blockArc">
          <a:avLst>
            <a:gd name="adj1" fmla="val 21597825"/>
            <a:gd name="adj2" fmla="val 5394490"/>
            <a:gd name="adj3" fmla="val 4638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C63BEEF-F459-4339-AF2C-DBA7E3C816F4}">
      <dsp:nvSpPr>
        <dsp:cNvPr id="0" name=""/>
        <dsp:cNvSpPr/>
      </dsp:nvSpPr>
      <dsp:spPr>
        <a:xfrm>
          <a:off x="1326714" y="688735"/>
          <a:ext cx="4599192" cy="4599192"/>
        </a:xfrm>
        <a:prstGeom prst="blockArc">
          <a:avLst>
            <a:gd name="adj1" fmla="val 16200000"/>
            <a:gd name="adj2" fmla="val 0"/>
            <a:gd name="adj3" fmla="val 4638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4FBE6DD-6B8B-4D75-AF9C-55579B382CCC}">
      <dsp:nvSpPr>
        <dsp:cNvPr id="0" name=""/>
        <dsp:cNvSpPr/>
      </dsp:nvSpPr>
      <dsp:spPr>
        <a:xfrm>
          <a:off x="2568248" y="1930269"/>
          <a:ext cx="2116125" cy="211612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Governance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6 recommendations</a:t>
          </a:r>
          <a:endParaRPr lang="en-GB" sz="1200" kern="1200" dirty="0"/>
        </a:p>
      </dsp:txBody>
      <dsp:txXfrm>
        <a:off x="2568248" y="1930269"/>
        <a:ext cx="2116125" cy="2116125"/>
      </dsp:txXfrm>
    </dsp:sp>
    <dsp:sp modelId="{58061F74-3589-4D4C-8744-0EAC602C91BF}">
      <dsp:nvSpPr>
        <dsp:cNvPr id="0" name=""/>
        <dsp:cNvSpPr/>
      </dsp:nvSpPr>
      <dsp:spPr>
        <a:xfrm>
          <a:off x="2885667" y="1418"/>
          <a:ext cx="1481287" cy="148128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kern="1200" dirty="0" smtClean="0"/>
            <a:t>Standards &amp; guidance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16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4 recs.</a:t>
          </a:r>
          <a:endParaRPr lang="en-GB" sz="1200" kern="1200" dirty="0"/>
        </a:p>
      </dsp:txBody>
      <dsp:txXfrm>
        <a:off x="2885667" y="1418"/>
        <a:ext cx="1481287" cy="1481287"/>
      </dsp:txXfrm>
    </dsp:sp>
    <dsp:sp modelId="{66ED6F2F-F69B-4B5F-82EA-048E32912883}">
      <dsp:nvSpPr>
        <dsp:cNvPr id="0" name=""/>
        <dsp:cNvSpPr/>
      </dsp:nvSpPr>
      <dsp:spPr>
        <a:xfrm>
          <a:off x="5076255" y="2132851"/>
          <a:ext cx="1592650" cy="171096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1500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550" kern="1200" dirty="0" smtClean="0"/>
            <a:t>Registration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1200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200" kern="1200" dirty="0" smtClean="0"/>
            <a:t>5 recs.</a:t>
          </a:r>
          <a:endParaRPr lang="en-GB" sz="12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500" kern="1200" dirty="0"/>
        </a:p>
      </dsp:txBody>
      <dsp:txXfrm>
        <a:off x="5076255" y="2132851"/>
        <a:ext cx="1592650" cy="1710961"/>
      </dsp:txXfrm>
    </dsp:sp>
    <dsp:sp modelId="{1E3F9C10-2BBB-4A57-9E8B-718B6FDB2965}">
      <dsp:nvSpPr>
        <dsp:cNvPr id="0" name=""/>
        <dsp:cNvSpPr/>
      </dsp:nvSpPr>
      <dsp:spPr>
        <a:xfrm>
          <a:off x="2889267" y="4495376"/>
          <a:ext cx="1481287" cy="148128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Education &amp; training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3 recs.</a:t>
          </a:r>
          <a:endParaRPr lang="en-GB" sz="1200" kern="1200" dirty="0"/>
        </a:p>
      </dsp:txBody>
      <dsp:txXfrm>
        <a:off x="2889267" y="4495376"/>
        <a:ext cx="1481287" cy="1481287"/>
      </dsp:txXfrm>
    </dsp:sp>
    <dsp:sp modelId="{81BCC5F6-A447-4367-8F9E-416B4EEB8EB1}">
      <dsp:nvSpPr>
        <dsp:cNvPr id="0" name=""/>
        <dsp:cNvSpPr/>
      </dsp:nvSpPr>
      <dsp:spPr>
        <a:xfrm>
          <a:off x="639397" y="2247688"/>
          <a:ext cx="1481287" cy="148128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Fitness to </a:t>
          </a:r>
          <a:r>
            <a:rPr lang="en-US" sz="1600" kern="1200" dirty="0" err="1" smtClean="0"/>
            <a:t>practise</a:t>
          </a:r>
          <a:endParaRPr lang="en-US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6 recs.</a:t>
          </a:r>
          <a:endParaRPr lang="en-GB" sz="1200" kern="1200" dirty="0"/>
        </a:p>
      </dsp:txBody>
      <dsp:txXfrm>
        <a:off x="639397" y="2247688"/>
        <a:ext cx="1481287" cy="14812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4360" cy="492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0027" tIns="45014" rIns="90027" bIns="45014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defRPr sz="1200" b="0" i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692" y="0"/>
            <a:ext cx="2944360" cy="492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0027" tIns="45014" rIns="90027" bIns="45014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defRPr sz="1200" b="0" i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1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80063"/>
            <a:ext cx="2944360" cy="492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0027" tIns="45014" rIns="90027" bIns="45014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defRPr sz="1200" b="0" i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692" y="9380063"/>
            <a:ext cx="2944360" cy="492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0027" tIns="45014" rIns="90027" bIns="45014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defRPr sz="1200" b="0" i="0">
                <a:cs typeface="+mn-cs"/>
              </a:defRPr>
            </a:lvl1pPr>
          </a:lstStyle>
          <a:p>
            <a:pPr>
              <a:defRPr/>
            </a:pPr>
            <a:fld id="{588BD585-4EA9-4484-A7A1-EAB104B55B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360" cy="492604"/>
          </a:xfrm>
          <a:prstGeom prst="rect">
            <a:avLst/>
          </a:prstGeom>
        </p:spPr>
        <p:txBody>
          <a:bodyPr vert="horz" lIns="90027" tIns="45014" rIns="90027" bIns="45014" rtlCol="0"/>
          <a:lstStyle>
            <a:lvl1pPr algn="l">
              <a:spcBef>
                <a:spcPct val="55000"/>
              </a:spcBef>
              <a:buClr>
                <a:srgbClr val="333399"/>
              </a:buClr>
              <a:defRPr sz="1200" b="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692" y="0"/>
            <a:ext cx="2944360" cy="492604"/>
          </a:xfrm>
          <a:prstGeom prst="rect">
            <a:avLst/>
          </a:prstGeom>
        </p:spPr>
        <p:txBody>
          <a:bodyPr vert="horz" lIns="90027" tIns="45014" rIns="90027" bIns="45014" rtlCol="0"/>
          <a:lstStyle>
            <a:lvl1pPr algn="r">
              <a:spcBef>
                <a:spcPct val="55000"/>
              </a:spcBef>
              <a:buClr>
                <a:srgbClr val="333399"/>
              </a:buClr>
              <a:defRPr sz="1200" b="0">
                <a:cs typeface="+mn-cs"/>
              </a:defRPr>
            </a:lvl1pPr>
          </a:lstStyle>
          <a:p>
            <a:pPr>
              <a:defRPr/>
            </a:pPr>
            <a:fld id="{1923B003-E2C4-4FDC-BB64-B1E466B8EC0E}" type="datetimeFigureOut">
              <a:rPr lang="en-GB"/>
              <a:pPr>
                <a:defRPr/>
              </a:pPr>
              <a:t>05/06/2013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027" tIns="45014" rIns="90027" bIns="45014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095" y="4690032"/>
            <a:ext cx="5437490" cy="4442937"/>
          </a:xfrm>
          <a:prstGeom prst="rect">
            <a:avLst/>
          </a:prstGeom>
        </p:spPr>
        <p:txBody>
          <a:bodyPr vert="horz" lIns="90027" tIns="45014" rIns="90027" bIns="45014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80063"/>
            <a:ext cx="2944360" cy="492604"/>
          </a:xfrm>
          <a:prstGeom prst="rect">
            <a:avLst/>
          </a:prstGeom>
        </p:spPr>
        <p:txBody>
          <a:bodyPr vert="horz" lIns="90027" tIns="45014" rIns="90027" bIns="45014" rtlCol="0" anchor="b"/>
          <a:lstStyle>
            <a:lvl1pPr algn="l">
              <a:spcBef>
                <a:spcPct val="55000"/>
              </a:spcBef>
              <a:buClr>
                <a:srgbClr val="333399"/>
              </a:buClr>
              <a:defRPr sz="1200" b="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692" y="9380063"/>
            <a:ext cx="2944360" cy="492604"/>
          </a:xfrm>
          <a:prstGeom prst="rect">
            <a:avLst/>
          </a:prstGeom>
        </p:spPr>
        <p:txBody>
          <a:bodyPr vert="horz" lIns="90027" tIns="45014" rIns="90027" bIns="45014" rtlCol="0" anchor="b"/>
          <a:lstStyle>
            <a:lvl1pPr algn="r">
              <a:spcBef>
                <a:spcPct val="55000"/>
              </a:spcBef>
              <a:buClr>
                <a:srgbClr val="333399"/>
              </a:buClr>
              <a:defRPr sz="1200" b="0">
                <a:cs typeface="+mn-cs"/>
              </a:defRPr>
            </a:lvl1pPr>
          </a:lstStyle>
          <a:p>
            <a:pPr>
              <a:defRPr/>
            </a:pPr>
            <a:fld id="{A918CF2C-4CF2-4634-8C59-92EFB7C1538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4AA021-2AE1-4C76-869E-AE0AE75092A7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4AA021-2AE1-4C76-869E-AE0AE75092A7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4AA021-2AE1-4C76-869E-AE0AE75092A7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4AA021-2AE1-4C76-869E-AE0AE75092A7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4AA021-2AE1-4C76-869E-AE0AE75092A7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4AA021-2AE1-4C76-869E-AE0AE75092A7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4AA021-2AE1-4C76-869E-AE0AE75092A7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4AA021-2AE1-4C76-869E-AE0AE75092A7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4AA021-2AE1-4C76-869E-AE0AE75092A7}" type="slidenum">
              <a:rPr lang="en-GB" smtClean="0"/>
              <a:pPr>
                <a:defRPr/>
              </a:pPr>
              <a:t>20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4AA021-2AE1-4C76-869E-AE0AE75092A7}" type="slidenum">
              <a:rPr lang="en-GB" smtClean="0"/>
              <a:pPr>
                <a:defRPr/>
              </a:pPr>
              <a:t>21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4AA021-2AE1-4C76-869E-AE0AE75092A7}" type="slidenum">
              <a:rPr lang="en-GB" smtClean="0"/>
              <a:pPr>
                <a:defRPr/>
              </a:pPr>
              <a:t>22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4AA021-2AE1-4C76-869E-AE0AE75092A7}" type="slidenum">
              <a:rPr lang="en-GB" smtClean="0"/>
              <a:pPr>
                <a:defRPr/>
              </a:pPr>
              <a:t>23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4AA021-2AE1-4C76-869E-AE0AE75092A7}" type="slidenum">
              <a:rPr lang="en-GB" smtClean="0"/>
              <a:pPr>
                <a:defRPr/>
              </a:pPr>
              <a:t>24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4AA021-2AE1-4C76-869E-AE0AE75092A7}" type="slidenum">
              <a:rPr lang="en-GB" smtClean="0"/>
              <a:pPr>
                <a:defRPr/>
              </a:pPr>
              <a:t>26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4AA021-2AE1-4C76-869E-AE0AE75092A7}" type="slidenum">
              <a:rPr lang="en-GB" smtClean="0"/>
              <a:pPr>
                <a:defRPr/>
              </a:pPr>
              <a:t>27</a:t>
            </a:fld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4AA021-2AE1-4C76-869E-AE0AE75092A7}" type="slidenum">
              <a:rPr lang="en-GB" smtClean="0"/>
              <a:pPr>
                <a:defRPr/>
              </a:pPr>
              <a:t>28</a:t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4AA021-2AE1-4C76-869E-AE0AE75092A7}" type="slidenum">
              <a:rPr lang="en-GB" smtClean="0"/>
              <a:pPr>
                <a:defRPr/>
              </a:pPr>
              <a:t>29</a:t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4AA021-2AE1-4C76-869E-AE0AE75092A7}" type="slidenum">
              <a:rPr lang="en-GB" smtClean="0"/>
              <a:pPr>
                <a:defRPr/>
              </a:pPr>
              <a:t>30</a:t>
            </a:fld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4AA021-2AE1-4C76-869E-AE0AE75092A7}" type="slidenum">
              <a:rPr lang="en-GB" smtClean="0"/>
              <a:pPr>
                <a:defRPr/>
              </a:pPr>
              <a:t>31</a:t>
            </a:fld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4AA021-2AE1-4C76-869E-AE0AE75092A7}" type="slidenum">
              <a:rPr lang="en-GB" smtClean="0"/>
              <a:pPr>
                <a:defRPr/>
              </a:pPr>
              <a:t>32</a:t>
            </a:fld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4AA021-2AE1-4C76-869E-AE0AE75092A7}" type="slidenum">
              <a:rPr lang="en-GB" smtClean="0"/>
              <a:pPr>
                <a:defRPr/>
              </a:pPr>
              <a:t>33</a:t>
            </a:fld>
            <a:endParaRPr lang="en-GB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4AA021-2AE1-4C76-869E-AE0AE75092A7}" type="slidenum">
              <a:rPr lang="en-GB" smtClean="0"/>
              <a:pPr>
                <a:defRPr/>
              </a:pPr>
              <a:t>34</a:t>
            </a:fld>
            <a:endParaRPr lang="en-GB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4AA021-2AE1-4C76-869E-AE0AE75092A7}" type="slidenum">
              <a:rPr lang="en-GB" smtClean="0"/>
              <a:pPr>
                <a:defRPr/>
              </a:pPr>
              <a:t>35</a:t>
            </a:fld>
            <a:endParaRPr lang="en-GB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4AA021-2AE1-4C76-869E-AE0AE75092A7}" type="slidenum">
              <a:rPr lang="en-GB" smtClean="0"/>
              <a:pPr>
                <a:defRPr/>
              </a:pPr>
              <a:t>36</a:t>
            </a:fld>
            <a:endParaRPr lang="en-GB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4AA021-2AE1-4C76-869E-AE0AE75092A7}" type="slidenum">
              <a:rPr lang="en-GB" smtClean="0"/>
              <a:pPr>
                <a:defRPr/>
              </a:pPr>
              <a:t>37</a:t>
            </a:fld>
            <a:endParaRPr lang="en-GB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4AA021-2AE1-4C76-869E-AE0AE75092A7}" type="slidenum">
              <a:rPr lang="en-GB" smtClean="0"/>
              <a:pPr>
                <a:defRPr/>
              </a:pPr>
              <a:t>38</a:t>
            </a:fld>
            <a:endParaRPr lang="en-GB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4AA021-2AE1-4C76-869E-AE0AE75092A7}" type="slidenum">
              <a:rPr lang="en-GB" smtClean="0"/>
              <a:pPr>
                <a:defRPr/>
              </a:pPr>
              <a:t>39</a:t>
            </a:fld>
            <a:endParaRPr lang="en-GB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4AA021-2AE1-4C76-869E-AE0AE75092A7}" type="slidenum">
              <a:rPr lang="en-GB" smtClean="0"/>
              <a:pPr>
                <a:defRPr/>
              </a:pPr>
              <a:t>41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rgbClr val="CBB677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6063" y="188913"/>
            <a:ext cx="2090737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3850" y="188913"/>
            <a:ext cx="6119813" cy="59372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5688013" cy="10096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GB" noProof="0" smtClean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5688013" cy="10096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GB" noProof="0" smtClean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5688013" cy="10096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ChangeArrowheads="1"/>
          </p:cNvSpPr>
          <p:nvPr userDrawn="1"/>
        </p:nvSpPr>
        <p:spPr bwMode="auto">
          <a:xfrm>
            <a:off x="0" y="1268413"/>
            <a:ext cx="9144000" cy="5589587"/>
          </a:xfrm>
          <a:prstGeom prst="rect">
            <a:avLst/>
          </a:prstGeom>
          <a:solidFill>
            <a:srgbClr val="0078B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b="0" i="0">
              <a:solidFill>
                <a:srgbClr val="000000"/>
              </a:solidFill>
              <a:latin typeface="Arial" pitchFamily="34" charset="0"/>
              <a:ea typeface="ＭＳ Ｐゴシック" charset="-128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188913"/>
            <a:ext cx="5688013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Title slide text</a:t>
            </a:r>
          </a:p>
        </p:txBody>
      </p:sp>
      <p:pic>
        <p:nvPicPr>
          <p:cNvPr id="1028" name="Picture 8" descr="RCVS_RGB_lowres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227763" y="333375"/>
            <a:ext cx="2586037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1"/>
          <p:cNvPicPr>
            <a:picLocks noChangeAspect="1" noChangeArrowheads="1"/>
          </p:cNvPicPr>
          <p:nvPr userDrawn="1"/>
        </p:nvPicPr>
        <p:blipFill>
          <a:blip r:embed="rId17" cstate="print"/>
          <a:srcRect l="72614" t="26347" r="14955" b="3542"/>
          <a:stretch>
            <a:fillRect/>
          </a:stretch>
        </p:blipFill>
        <p:spPr bwMode="auto">
          <a:xfrm>
            <a:off x="7516813" y="1268413"/>
            <a:ext cx="1627187" cy="558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12"/>
          <p:cNvPicPr>
            <a:picLocks noChangeAspect="1" noChangeArrowheads="1"/>
          </p:cNvPicPr>
          <p:nvPr userDrawn="1"/>
        </p:nvPicPr>
        <p:blipFill>
          <a:blip r:embed="rId17" cstate="print"/>
          <a:srcRect l="20354" t="89569" r="65894" b="5911"/>
          <a:stretch>
            <a:fillRect/>
          </a:stretch>
        </p:blipFill>
        <p:spPr bwMode="auto">
          <a:xfrm>
            <a:off x="395288" y="6337300"/>
            <a:ext cx="1655762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Text Box 14"/>
          <p:cNvSpPr txBox="1">
            <a:spLocks noChangeArrowheads="1"/>
          </p:cNvSpPr>
          <p:nvPr userDrawn="1"/>
        </p:nvSpPr>
        <p:spPr bwMode="auto">
          <a:xfrm>
            <a:off x="323850" y="1628775"/>
            <a:ext cx="6553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sz="2800" b="0" i="0">
              <a:solidFill>
                <a:srgbClr val="FFFFFF"/>
              </a:solidFill>
              <a:latin typeface="Arial" pitchFamily="34" charset="0"/>
              <a:ea typeface="ＭＳ Ｐゴシック" charset="-128"/>
            </a:endParaRPr>
          </a:p>
        </p:txBody>
      </p:sp>
      <p:sp>
        <p:nvSpPr>
          <p:cNvPr id="1032" name="Text Box 8"/>
          <p:cNvSpPr txBox="1">
            <a:spLocks noChangeArrowheads="1"/>
          </p:cNvSpPr>
          <p:nvPr userDrawn="1"/>
        </p:nvSpPr>
        <p:spPr bwMode="auto">
          <a:xfrm>
            <a:off x="468313" y="1700213"/>
            <a:ext cx="69119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sz="1600" b="0"/>
          </a:p>
        </p:txBody>
      </p:sp>
      <p:sp>
        <p:nvSpPr>
          <p:cNvPr id="1033" name="Text Box 9"/>
          <p:cNvSpPr txBox="1">
            <a:spLocks noChangeArrowheads="1"/>
          </p:cNvSpPr>
          <p:nvPr userDrawn="1"/>
        </p:nvSpPr>
        <p:spPr bwMode="auto">
          <a:xfrm>
            <a:off x="468313" y="1628775"/>
            <a:ext cx="69834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600" b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3" r:id="rId3"/>
    <p:sldLayoutId id="2147483672" r:id="rId4"/>
    <p:sldLayoutId id="2147483671" r:id="rId5"/>
    <p:sldLayoutId id="2147483670" r:id="rId6"/>
    <p:sldLayoutId id="2147483669" r:id="rId7"/>
    <p:sldLayoutId id="2147483668" r:id="rId8"/>
    <p:sldLayoutId id="2147483667" r:id="rId9"/>
    <p:sldLayoutId id="2147483666" r:id="rId10"/>
    <p:sldLayoutId id="2147483665" r:id="rId11"/>
    <p:sldLayoutId id="2147483664" r:id="rId12"/>
    <p:sldLayoutId id="2147483663" r:id="rId13"/>
    <p:sldLayoutId id="2147483662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78B0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78B0"/>
          </a:solidFill>
          <a:latin typeface="Arial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78B0"/>
          </a:solidFill>
          <a:latin typeface="Arial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78B0"/>
          </a:solidFill>
          <a:latin typeface="Arial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78B0"/>
          </a:solidFill>
          <a:latin typeface="Arial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78B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78B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78B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78B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Placeholder 4"/>
          <p:cNvSpPr>
            <a:spLocks noGrp="1"/>
          </p:cNvSpPr>
          <p:nvPr>
            <p:ph type="body" idx="1"/>
          </p:nvPr>
        </p:nvSpPr>
        <p:spPr bwMode="auto">
          <a:xfrm>
            <a:off x="683568" y="4437113"/>
            <a:ext cx="7772400" cy="187220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sz="1400" dirty="0" smtClean="0">
                <a:solidFill>
                  <a:schemeClr val="bg1"/>
                </a:solidFill>
                <a:ea typeface="ＭＳ Ｐゴシック" pitchFamily="34" charset="-128"/>
              </a:rPr>
              <a:t>Nick Stace</a:t>
            </a:r>
          </a:p>
          <a:p>
            <a:r>
              <a:rPr lang="en-GB" sz="1400" dirty="0" smtClean="0">
                <a:solidFill>
                  <a:schemeClr val="bg1"/>
                </a:solidFill>
                <a:ea typeface="ＭＳ Ｐゴシック" pitchFamily="34" charset="-128"/>
              </a:rPr>
              <a:t>RCVS Chief Executive</a:t>
            </a:r>
          </a:p>
          <a:p>
            <a:endParaRPr lang="en-GB" sz="1400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r>
              <a:rPr lang="en-GB" sz="1400" dirty="0" smtClean="0">
                <a:solidFill>
                  <a:schemeClr val="bg1"/>
                </a:solidFill>
                <a:ea typeface="ＭＳ Ｐゴシック" pitchFamily="34" charset="-128"/>
              </a:rPr>
              <a:t>Anthony Roberts</a:t>
            </a:r>
          </a:p>
          <a:p>
            <a:r>
              <a:rPr lang="en-GB" sz="1400" dirty="0" smtClean="0">
                <a:solidFill>
                  <a:schemeClr val="bg1"/>
                </a:solidFill>
                <a:ea typeface="ＭＳ Ｐゴシック" pitchFamily="34" charset="-128"/>
              </a:rPr>
              <a:t>Policy and Public Affairs Officer</a:t>
            </a:r>
          </a:p>
          <a:p>
            <a:endParaRPr lang="en-GB" sz="1800" dirty="0" smtClean="0">
              <a:solidFill>
                <a:schemeClr val="bg1"/>
              </a:solidFill>
              <a:ea typeface="ＭＳ Ｐゴシック" pitchFamily="34" charset="-128"/>
            </a:endParaRPr>
          </a:p>
        </p:txBody>
      </p:sp>
      <p:sp>
        <p:nvSpPr>
          <p:cNvPr id="5" name="Text Placeholder 4"/>
          <p:cNvSpPr txBox="1">
            <a:spLocks/>
          </p:cNvSpPr>
          <p:nvPr/>
        </p:nvSpPr>
        <p:spPr bwMode="auto">
          <a:xfrm>
            <a:off x="683568" y="1628800"/>
            <a:ext cx="7772400" cy="280831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itchFamily="34" charset="-128"/>
                <a:cs typeface="+mn-cs"/>
              </a:rPr>
              <a:t>First</a:t>
            </a:r>
            <a:r>
              <a:rPr kumimoji="0" lang="en-GB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itchFamily="34" charset="-128"/>
                <a:cs typeface="+mn-cs"/>
              </a:rPr>
              <a:t> Rate Regulator Initiative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b="0" i="0" kern="0" baseline="0" dirty="0" smtClean="0">
              <a:solidFill>
                <a:schemeClr val="bg1"/>
              </a:solidFill>
              <a:latin typeface="+mn-lt"/>
              <a:ea typeface="ＭＳ Ｐゴシック" pitchFamily="34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itchFamily="34" charset="-128"/>
                <a:cs typeface="+mn-cs"/>
              </a:rPr>
              <a:t>Council Workshop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itchFamily="34" charset="-128"/>
                <a:cs typeface="+mn-cs"/>
              </a:rPr>
              <a:t>5 June 2013</a:t>
            </a:r>
            <a:endParaRPr kumimoji="0" lang="en-GB" sz="24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pitchFamily="34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pitchFamily="34" charset="-128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Purpose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28800"/>
            <a:ext cx="7139136" cy="4857403"/>
          </a:xfrm>
        </p:spPr>
        <p:txBody>
          <a:bodyPr>
            <a:noAutofit/>
          </a:bodyPr>
          <a:lstStyle/>
          <a:p>
            <a:pPr indent="0">
              <a:spcBef>
                <a:spcPts val="0"/>
              </a:spcBef>
              <a:buNone/>
            </a:pPr>
            <a:endParaRPr lang="en-GB" dirty="0" smtClean="0"/>
          </a:p>
          <a:p>
            <a:pPr indent="0">
              <a:spcBef>
                <a:spcPts val="0"/>
              </a:spcBef>
              <a:buNone/>
            </a:pPr>
            <a:r>
              <a:rPr lang="en-GB" dirty="0" smtClean="0"/>
              <a:t>To benchmark where the RCVS currently sits in terms of regulatory effectiveness, and to develop plans to deliver improvements across the organisation during 2013 and beyond.</a:t>
            </a:r>
          </a:p>
          <a:p>
            <a:pPr>
              <a:buNone/>
            </a:pPr>
            <a:endParaRPr lang="en-GB" sz="30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This presentation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7704856" cy="5067944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2600" dirty="0" smtClean="0"/>
              <a:t>Highlights from quantitative and qualitative research</a:t>
            </a:r>
          </a:p>
          <a:p>
            <a:pPr marL="514350" indent="-514350">
              <a:buAutoNum type="arabicPeriod"/>
            </a:pPr>
            <a:endParaRPr lang="en-US" sz="2600" dirty="0" smtClean="0"/>
          </a:p>
          <a:p>
            <a:pPr marL="514350" indent="-514350">
              <a:buAutoNum type="arabicPeriod"/>
            </a:pPr>
            <a:r>
              <a:rPr lang="en-US" sz="2600" dirty="0" smtClean="0"/>
              <a:t>Overview of best regulatory practice research</a:t>
            </a:r>
          </a:p>
          <a:p>
            <a:pPr marL="514350" indent="-514350">
              <a:buAutoNum type="arabicPeriod"/>
            </a:pPr>
            <a:endParaRPr lang="en-US" sz="2600" dirty="0" smtClean="0"/>
          </a:p>
          <a:p>
            <a:pPr marL="514350" indent="-514350">
              <a:buAutoNum type="arabicPeriod"/>
            </a:pPr>
            <a:r>
              <a:rPr lang="en-US" sz="2600" dirty="0" smtClean="0"/>
              <a:t>A brief summary of the FRR Report recommendations</a:t>
            </a:r>
          </a:p>
          <a:p>
            <a:pPr marL="514350" indent="-514350">
              <a:buAutoNum type="arabicPeriod"/>
            </a:pPr>
            <a:endParaRPr lang="en-US" sz="2600" dirty="0" smtClean="0"/>
          </a:p>
          <a:p>
            <a:pPr marL="514350" indent="-514350">
              <a:buAutoNum type="arabicPeriod"/>
            </a:pPr>
            <a:r>
              <a:rPr lang="en-US" sz="2600" dirty="0" smtClean="0"/>
              <a:t>A framework for discussion and ideas for a strategic plan</a:t>
            </a:r>
            <a:endParaRPr lang="en-GB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79512" y="114209"/>
          <a:ext cx="8784976" cy="6669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52" y="103849"/>
            <a:ext cx="5976342" cy="1009650"/>
          </a:xfrm>
        </p:spPr>
        <p:txBody>
          <a:bodyPr/>
          <a:lstStyle/>
          <a:p>
            <a:r>
              <a:rPr lang="en-GB" sz="2800" b="1" dirty="0" smtClean="0"/>
              <a:t>Survey of the professions</a:t>
            </a:r>
            <a:endParaRPr lang="en-GB" sz="2800" b="1" dirty="0"/>
          </a:p>
        </p:txBody>
      </p:sp>
      <p:pic>
        <p:nvPicPr>
          <p:cNvPr id="4" name="Content Placeholder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6104" y="1124744"/>
            <a:ext cx="7308304" cy="537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6673334"/>
            <a:ext cx="2341988" cy="1846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sz="1200" dirty="0" smtClean="0">
                <a:solidFill>
                  <a:srgbClr val="333333"/>
                </a:solidFill>
              </a:rPr>
              <a:t>Q14. </a:t>
            </a:r>
            <a:r>
              <a:rPr lang="en-GB" sz="1200" dirty="0">
                <a:solidFill>
                  <a:srgbClr val="333333"/>
                </a:solidFill>
              </a:rPr>
              <a:t>Base: </a:t>
            </a:r>
            <a:r>
              <a:rPr lang="en-GB" sz="1200" dirty="0" smtClean="0">
                <a:solidFill>
                  <a:srgbClr val="333333"/>
                </a:solidFill>
              </a:rPr>
              <a:t>all answering (4,244)</a:t>
            </a:r>
            <a:endParaRPr lang="en-GB" sz="1200" dirty="0">
              <a:solidFill>
                <a:srgbClr val="333333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7920558" cy="1009650"/>
          </a:xfrm>
        </p:spPr>
        <p:txBody>
          <a:bodyPr/>
          <a:lstStyle/>
          <a:p>
            <a:r>
              <a:rPr lang="en-GB" sz="2800" b="1" dirty="0" smtClean="0"/>
              <a:t>Areas where the RCVS could perform better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4916"/>
          <a:stretch>
            <a:fillRect/>
          </a:stretch>
        </p:blipFill>
        <p:spPr bwMode="auto">
          <a:xfrm>
            <a:off x="0" y="1161411"/>
            <a:ext cx="8676456" cy="5363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0" y="6673334"/>
            <a:ext cx="2483768" cy="1846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GB" sz="1200" dirty="0" smtClean="0">
                <a:solidFill>
                  <a:srgbClr val="333333"/>
                </a:solidFill>
              </a:rPr>
              <a:t>Q15. </a:t>
            </a:r>
            <a:r>
              <a:rPr lang="en-GB" sz="1200" dirty="0">
                <a:solidFill>
                  <a:srgbClr val="333333"/>
                </a:solidFill>
              </a:rPr>
              <a:t>Base: </a:t>
            </a:r>
            <a:r>
              <a:rPr lang="en-GB" sz="1200" dirty="0" smtClean="0">
                <a:solidFill>
                  <a:srgbClr val="333333"/>
                </a:solidFill>
              </a:rPr>
              <a:t>all answering (4,059)</a:t>
            </a:r>
            <a:endParaRPr lang="en-GB" sz="1200" dirty="0">
              <a:solidFill>
                <a:srgbClr val="3333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20150" cy="1009650"/>
          </a:xfrm>
        </p:spPr>
        <p:txBody>
          <a:bodyPr/>
          <a:lstStyle/>
          <a:p>
            <a:r>
              <a:rPr lang="en-GB" b="1" dirty="0" smtClean="0"/>
              <a:t>Most believe RCVS lives up to six stated values</a:t>
            </a:r>
            <a:endParaRPr lang="en-GB" b="1" dirty="0"/>
          </a:p>
        </p:txBody>
      </p:sp>
      <p:pic>
        <p:nvPicPr>
          <p:cNvPr id="4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8993"/>
          <a:stretch>
            <a:fillRect/>
          </a:stretch>
        </p:blipFill>
        <p:spPr bwMode="auto">
          <a:xfrm>
            <a:off x="539552" y="1628800"/>
            <a:ext cx="7956376" cy="495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0" y="1268761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/>
              <a:t>However, 1 in 4 think the RCVS is NOT forward thinking, and 1 in 5 think it is NOT open or understanding</a:t>
            </a:r>
            <a:endParaRPr lang="en-GB" sz="1400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0" y="6628710"/>
            <a:ext cx="2341988" cy="1846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sz="1200" dirty="0" smtClean="0">
                <a:solidFill>
                  <a:srgbClr val="333333"/>
                </a:solidFill>
              </a:rPr>
              <a:t>Q17. </a:t>
            </a:r>
            <a:r>
              <a:rPr lang="en-GB" sz="1200" dirty="0">
                <a:solidFill>
                  <a:srgbClr val="333333"/>
                </a:solidFill>
              </a:rPr>
              <a:t>Base: </a:t>
            </a:r>
            <a:r>
              <a:rPr lang="en-GB" sz="1200" dirty="0" smtClean="0">
                <a:solidFill>
                  <a:srgbClr val="333333"/>
                </a:solidFill>
              </a:rPr>
              <a:t>all answering (3,942)</a:t>
            </a:r>
            <a:endParaRPr lang="en-GB" sz="1200" dirty="0">
              <a:solidFill>
                <a:srgbClr val="3333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80920" cy="1009650"/>
          </a:xfrm>
        </p:spPr>
        <p:txBody>
          <a:bodyPr/>
          <a:lstStyle/>
          <a:p>
            <a:r>
              <a:rPr lang="en-GB" sz="2400" b="1" dirty="0" smtClean="0"/>
              <a:t>There are very mixed experiences of the RCVS reported from those about whom a complaint has been made</a:t>
            </a:r>
            <a:endParaRPr lang="en-GB" sz="24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3174902"/>
            <a:ext cx="4788025" cy="3683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58679" y="1484784"/>
            <a:ext cx="4685321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95536" y="1628800"/>
            <a:ext cx="3816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dirty="0" smtClean="0"/>
              <a:t>One third regard speed of handling as poor; 1 in 5 regard resolution ability as poor</a:t>
            </a:r>
            <a:endParaRPr lang="en-GB" sz="1800" b="0" i="0" dirty="0"/>
          </a:p>
        </p:txBody>
      </p:sp>
      <p:sp>
        <p:nvSpPr>
          <p:cNvPr id="7" name="Rectangle 6"/>
          <p:cNvSpPr/>
          <p:nvPr/>
        </p:nvSpPr>
        <p:spPr>
          <a:xfrm>
            <a:off x="3923928" y="6381328"/>
            <a:ext cx="50405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solidFill>
                  <a:srgbClr val="333333"/>
                </a:solidFill>
              </a:rPr>
              <a:t>Q20-21. Base: all complained against in last 2 years (202)</a:t>
            </a:r>
            <a:endParaRPr lang="en-GB" sz="1400" dirty="0">
              <a:solidFill>
                <a:srgbClr val="3333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/>
              <a:t>Example issues highlighted</a:t>
            </a:r>
            <a:endParaRPr lang="en-GB" sz="2400" b="1" dirty="0"/>
          </a:p>
        </p:txBody>
      </p:sp>
      <p:sp>
        <p:nvSpPr>
          <p:cNvPr id="4" name="Oval Callout 3"/>
          <p:cNvSpPr/>
          <p:nvPr/>
        </p:nvSpPr>
        <p:spPr>
          <a:xfrm>
            <a:off x="323528" y="1196752"/>
            <a:ext cx="3888432" cy="2232248"/>
          </a:xfrm>
          <a:prstGeom prst="wedgeEllipseCallout">
            <a:avLst>
              <a:gd name="adj1" fmla="val -49251"/>
              <a:gd name="adj2" fmla="val -5733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i="1" dirty="0" smtClean="0">
                <a:solidFill>
                  <a:schemeClr val="bg1"/>
                </a:solidFill>
              </a:rPr>
              <a:t>I found the whole process daunting. I was given little time to present my side of the situation whilst the RCVS was able to take as long as it wanted.</a:t>
            </a:r>
            <a:endParaRPr lang="en-US" sz="1600" i="1" dirty="0">
              <a:solidFill>
                <a:schemeClr val="bg1"/>
              </a:solidFill>
            </a:endParaRPr>
          </a:p>
        </p:txBody>
      </p:sp>
      <p:sp>
        <p:nvSpPr>
          <p:cNvPr id="5" name="Oval Callout 4"/>
          <p:cNvSpPr/>
          <p:nvPr/>
        </p:nvSpPr>
        <p:spPr>
          <a:xfrm>
            <a:off x="395536" y="4005064"/>
            <a:ext cx="3960440" cy="2160240"/>
          </a:xfrm>
          <a:prstGeom prst="wedgeEllipseCallout">
            <a:avLst>
              <a:gd name="adj1" fmla="val -52126"/>
              <a:gd name="adj2" fmla="val 4158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i="1" dirty="0" smtClean="0">
                <a:solidFill>
                  <a:schemeClr val="bg1"/>
                </a:solidFill>
              </a:rPr>
              <a:t>The RCVS dealt with the complaint and dismissed and then informed me. The letter was helpful, balanced, and well informed.</a:t>
            </a:r>
            <a:endParaRPr lang="en-US" sz="1600" i="1" dirty="0"/>
          </a:p>
        </p:txBody>
      </p:sp>
      <p:sp>
        <p:nvSpPr>
          <p:cNvPr id="6" name="Oval Callout 5"/>
          <p:cNvSpPr/>
          <p:nvPr/>
        </p:nvSpPr>
        <p:spPr>
          <a:xfrm>
            <a:off x="4932040" y="4005064"/>
            <a:ext cx="3888432" cy="2520280"/>
          </a:xfrm>
          <a:prstGeom prst="wedgeEllipseCallout">
            <a:avLst>
              <a:gd name="adj1" fmla="val -54043"/>
              <a:gd name="adj2" fmla="val -4535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i="1" dirty="0" smtClean="0">
                <a:solidFill>
                  <a:schemeClr val="bg1"/>
                </a:solidFill>
              </a:rPr>
              <a:t>The RCVS was remote and gave the impression of favouring the complainant.  Personal contact from an early stage to communicate the likely seriousness would be helpful.</a:t>
            </a:r>
            <a:endParaRPr lang="en-US" sz="1600" i="1" dirty="0"/>
          </a:p>
        </p:txBody>
      </p:sp>
      <p:sp>
        <p:nvSpPr>
          <p:cNvPr id="7" name="Oval Callout 6"/>
          <p:cNvSpPr/>
          <p:nvPr/>
        </p:nvSpPr>
        <p:spPr>
          <a:xfrm>
            <a:off x="4499992" y="980728"/>
            <a:ext cx="4608512" cy="2808312"/>
          </a:xfrm>
          <a:prstGeom prst="wedgeEllipseCallout">
            <a:avLst>
              <a:gd name="adj1" fmla="val 47711"/>
              <a:gd name="adj2" fmla="val -6336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i="1" dirty="0" smtClean="0">
                <a:solidFill>
                  <a:schemeClr val="bg1"/>
                </a:solidFill>
              </a:rPr>
              <a:t>I thought the final response to the complaint rather beat-about-the-bush. It left me feeling that the primary interest was in being seen to pursue a process so that all parties felt 'listened to' rather than a pursuit of the truth.</a:t>
            </a:r>
            <a:endParaRPr lang="en-US" sz="1600" i="1" dirty="0" smtClean="0">
              <a:solidFill>
                <a:schemeClr val="bg1"/>
              </a:solidFill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07504" y="6597352"/>
            <a:ext cx="3949799" cy="1846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sz="1200" dirty="0" smtClean="0">
                <a:solidFill>
                  <a:srgbClr val="333333"/>
                </a:solidFill>
              </a:rPr>
              <a:t>Q23. </a:t>
            </a:r>
            <a:r>
              <a:rPr lang="en-GB" sz="1200" dirty="0">
                <a:solidFill>
                  <a:srgbClr val="333333"/>
                </a:solidFill>
              </a:rPr>
              <a:t>Base: </a:t>
            </a:r>
            <a:r>
              <a:rPr lang="en-GB" sz="1200" dirty="0" smtClean="0">
                <a:solidFill>
                  <a:srgbClr val="333333"/>
                </a:solidFill>
              </a:rPr>
              <a:t>all </a:t>
            </a:r>
            <a:r>
              <a:rPr lang="en-GB" sz="1200" i="0" dirty="0" smtClean="0">
                <a:solidFill>
                  <a:srgbClr val="333333"/>
                </a:solidFill>
              </a:rPr>
              <a:t>complained</a:t>
            </a:r>
            <a:r>
              <a:rPr lang="en-GB" sz="1200" dirty="0" smtClean="0">
                <a:solidFill>
                  <a:srgbClr val="333333"/>
                </a:solidFill>
              </a:rPr>
              <a:t> against in last 2 years (202)</a:t>
            </a:r>
            <a:endParaRPr lang="en-GB" sz="1200" dirty="0">
              <a:solidFill>
                <a:srgbClr val="3333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7848550" cy="1009650"/>
          </a:xfrm>
        </p:spPr>
        <p:txBody>
          <a:bodyPr/>
          <a:lstStyle/>
          <a:p>
            <a:r>
              <a:rPr lang="en-GB" b="1" dirty="0" smtClean="0"/>
              <a:t>Customer service: overall satisfaction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8151" y="1165072"/>
            <a:ext cx="6948265" cy="5432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2116" y="6628710"/>
            <a:ext cx="4643900" cy="1846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sz="1200" dirty="0" smtClean="0">
                <a:solidFill>
                  <a:srgbClr val="333333"/>
                </a:solidFill>
              </a:rPr>
              <a:t>Q31. </a:t>
            </a:r>
            <a:r>
              <a:rPr lang="en-GB" sz="1200" dirty="0">
                <a:solidFill>
                  <a:srgbClr val="333333"/>
                </a:solidFill>
              </a:rPr>
              <a:t>Base: </a:t>
            </a:r>
            <a:r>
              <a:rPr lang="en-GB" sz="1200" dirty="0" smtClean="0">
                <a:solidFill>
                  <a:srgbClr val="333333"/>
                </a:solidFill>
              </a:rPr>
              <a:t>all contacting the RCVS in the last year or so (1,629)</a:t>
            </a:r>
            <a:endParaRPr lang="en-GB" sz="1200" dirty="0">
              <a:solidFill>
                <a:srgbClr val="3333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en-US" b="1" dirty="0" smtClean="0"/>
              <a:t>Survey of profession: </a:t>
            </a:r>
            <a:br>
              <a:rPr lang="en-US" b="1" dirty="0" smtClean="0"/>
            </a:br>
            <a:r>
              <a:rPr lang="en-US" b="1" dirty="0" smtClean="0"/>
              <a:t>summary of key messages</a:t>
            </a:r>
            <a:endParaRPr lang="en-GB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340768"/>
            <a:ext cx="8147248" cy="3960440"/>
          </a:xfrm>
        </p:spPr>
        <p:txBody>
          <a:bodyPr>
            <a:noAutofit/>
          </a:bodyPr>
          <a:lstStyle/>
          <a:p>
            <a:pPr marL="381000" indent="-381000">
              <a:lnSpc>
                <a:spcPct val="120000"/>
              </a:lnSpc>
              <a:buClr>
                <a:schemeClr val="bg1"/>
              </a:buClr>
              <a:buSzPct val="100000"/>
              <a:buFont typeface="Arial" pitchFamily="34" charset="0"/>
              <a:buChar char="•"/>
            </a:pPr>
            <a:r>
              <a:rPr lang="en-GB" sz="1800" dirty="0" smtClean="0"/>
              <a:t>The professions want the RCVS to perform better in a number of areas, especially: </a:t>
            </a:r>
          </a:p>
          <a:p>
            <a:pPr marL="781050" lvl="1" indent="-381000">
              <a:lnSpc>
                <a:spcPct val="120000"/>
              </a:lnSpc>
              <a:buClr>
                <a:schemeClr val="bg1"/>
              </a:buClr>
              <a:buSzPct val="100000"/>
              <a:buFont typeface="Arial" pitchFamily="34" charset="0"/>
              <a:buChar char="•"/>
            </a:pPr>
            <a:r>
              <a:rPr lang="en-GB" sz="1800" dirty="0" smtClean="0">
                <a:solidFill>
                  <a:schemeClr val="bg1"/>
                </a:solidFill>
              </a:rPr>
              <a:t>promoting the professions externally</a:t>
            </a:r>
          </a:p>
          <a:p>
            <a:pPr marL="781050" lvl="1" indent="-381000">
              <a:lnSpc>
                <a:spcPct val="120000"/>
              </a:lnSpc>
              <a:buClr>
                <a:schemeClr val="bg1"/>
              </a:buClr>
              <a:buSzPct val="100000"/>
              <a:buFont typeface="Arial" pitchFamily="34" charset="0"/>
              <a:buChar char="•"/>
            </a:pPr>
            <a:r>
              <a:rPr lang="en-GB" sz="1800" dirty="0" smtClean="0">
                <a:solidFill>
                  <a:schemeClr val="bg1"/>
                </a:solidFill>
              </a:rPr>
              <a:t>providing informed advice</a:t>
            </a:r>
          </a:p>
          <a:p>
            <a:pPr marL="781050" lvl="1" indent="-381000">
              <a:lnSpc>
                <a:spcPct val="120000"/>
              </a:lnSpc>
              <a:buClr>
                <a:schemeClr val="bg1"/>
              </a:buClr>
              <a:buSzPct val="100000"/>
              <a:buFont typeface="Arial" pitchFamily="34" charset="0"/>
              <a:buChar char="•"/>
            </a:pPr>
            <a:r>
              <a:rPr lang="en-GB" sz="1800" dirty="0" smtClean="0">
                <a:solidFill>
                  <a:schemeClr val="bg1"/>
                </a:solidFill>
              </a:rPr>
              <a:t>protecting animal welfare </a:t>
            </a:r>
          </a:p>
          <a:p>
            <a:pPr marL="781050" lvl="1" indent="-381000">
              <a:lnSpc>
                <a:spcPct val="120000"/>
              </a:lnSpc>
              <a:buClr>
                <a:schemeClr val="bg1"/>
              </a:buClr>
              <a:buSzPct val="100000"/>
              <a:buNone/>
            </a:pPr>
            <a:endParaRPr lang="en-GB" sz="1400" dirty="0" smtClean="0">
              <a:solidFill>
                <a:schemeClr val="bg1"/>
              </a:solidFill>
            </a:endParaRPr>
          </a:p>
          <a:p>
            <a:pPr marL="381000" indent="-381000">
              <a:lnSpc>
                <a:spcPct val="120000"/>
              </a:lnSpc>
              <a:buClr>
                <a:schemeClr val="bg1"/>
              </a:buClr>
              <a:buSzPct val="100000"/>
              <a:buFont typeface="Arial" pitchFamily="34" charset="0"/>
              <a:buChar char="•"/>
            </a:pPr>
            <a:r>
              <a:rPr lang="en-GB" sz="1800" dirty="0" smtClean="0"/>
              <a:t>The RCVS is not widely considered to be ‘in touch’ with clinical practice; Council is seen as ‘old school’</a:t>
            </a:r>
          </a:p>
          <a:p>
            <a:pPr marL="381000" indent="-381000">
              <a:lnSpc>
                <a:spcPct val="120000"/>
              </a:lnSpc>
              <a:buClr>
                <a:schemeClr val="bg1"/>
              </a:buClr>
              <a:buSzPct val="100000"/>
              <a:buFont typeface="Arial" pitchFamily="34" charset="0"/>
              <a:buChar char="•"/>
            </a:pPr>
            <a:endParaRPr lang="en-GB" sz="1400" dirty="0" smtClean="0"/>
          </a:p>
          <a:p>
            <a:pPr marL="381000" indent="-381000">
              <a:lnSpc>
                <a:spcPct val="120000"/>
              </a:lnSpc>
              <a:buClr>
                <a:schemeClr val="bg1"/>
              </a:buClr>
              <a:buSzPct val="100000"/>
              <a:buFont typeface="Arial" pitchFamily="34" charset="0"/>
              <a:buChar char="•"/>
            </a:pPr>
            <a:r>
              <a:rPr lang="en-GB" sz="1800" dirty="0" smtClean="0"/>
              <a:t>Staff are considered polite and professional, but often considered not to have the relevant information and knowledge to help</a:t>
            </a:r>
          </a:p>
          <a:p>
            <a:pPr marL="381000" indent="-381000">
              <a:lnSpc>
                <a:spcPct val="120000"/>
              </a:lnSpc>
              <a:buClr>
                <a:schemeClr val="bg1"/>
              </a:buClr>
              <a:buSzPct val="100000"/>
              <a:buFont typeface="Arial" pitchFamily="34" charset="0"/>
              <a:buChar char="•"/>
            </a:pPr>
            <a:endParaRPr lang="en-GB" sz="1400" dirty="0" smtClean="0"/>
          </a:p>
          <a:p>
            <a:pPr marL="381000" indent="-381000">
              <a:lnSpc>
                <a:spcPct val="120000"/>
              </a:lnSpc>
              <a:buClr>
                <a:schemeClr val="bg1"/>
              </a:buClr>
              <a:buSzPct val="100000"/>
              <a:buFont typeface="Arial" pitchFamily="34" charset="0"/>
              <a:buChar char="•"/>
            </a:pPr>
            <a:r>
              <a:rPr lang="en-GB" sz="1800" dirty="0" smtClean="0"/>
              <a:t>More than half use the website infrequently or not at all; those who do, rate it positively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5904334" cy="791816"/>
          </a:xfrm>
        </p:spPr>
        <p:txBody>
          <a:bodyPr/>
          <a:lstStyle/>
          <a:p>
            <a:pPr lvl="0"/>
            <a:r>
              <a:rPr lang="en-GB" kern="12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/>
            </a:r>
            <a:br>
              <a:rPr lang="en-GB" kern="12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</a:b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74431" y="620689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400" b="0" i="0" dirty="0" smtClean="0"/>
              <a:t>M</a:t>
            </a:r>
            <a:r>
              <a:rPr lang="en-GB" sz="2400" b="0" i="0" dirty="0" smtClean="0">
                <a:latin typeface="Calibri" pitchFamily="34" charset="0"/>
              </a:rPr>
              <a:t>ost have complained about poor or wrong treatment, or about insufficient care</a:t>
            </a:r>
          </a:p>
          <a:p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93456"/>
            <a:ext cx="7092280" cy="5464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7308304" y="4077072"/>
            <a:ext cx="1428759" cy="1169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D4D4D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0" i="0" dirty="0" smtClean="0"/>
              <a:t>For 14% of respondents, their complaint to the RCVS was still open</a:t>
            </a:r>
            <a:endParaRPr lang="en-GB" sz="1400" b="0" i="0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7015212" y="6673334"/>
            <a:ext cx="2128788" cy="1846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sz="1200" dirty="0" smtClean="0">
                <a:solidFill>
                  <a:srgbClr val="333333"/>
                </a:solidFill>
              </a:rPr>
              <a:t>Q4. </a:t>
            </a:r>
            <a:r>
              <a:rPr lang="en-GB" sz="1200" dirty="0">
                <a:solidFill>
                  <a:srgbClr val="333333"/>
                </a:solidFill>
              </a:rPr>
              <a:t>Base: </a:t>
            </a:r>
            <a:r>
              <a:rPr lang="en-GB" sz="1200" dirty="0" smtClean="0">
                <a:solidFill>
                  <a:srgbClr val="333333"/>
                </a:solidFill>
              </a:rPr>
              <a:t>all answering (259)</a:t>
            </a:r>
            <a:endParaRPr lang="en-GB" sz="1200" dirty="0">
              <a:solidFill>
                <a:srgbClr val="333333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0" y="0"/>
            <a:ext cx="8676456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8B0"/>
                </a:solidFill>
                <a:effectLst/>
                <a:uLnTx/>
                <a:uFillTx/>
                <a:latin typeface="+mj-lt"/>
                <a:ea typeface="ＭＳ Ｐゴシック" charset="0"/>
                <a:cs typeface="+mj-cs"/>
              </a:rPr>
              <a:t>Complainants survey: reason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8B0"/>
                </a:solidFill>
                <a:effectLst/>
                <a:uLnTx/>
                <a:uFillTx/>
                <a:latin typeface="+mj-lt"/>
                <a:ea typeface="ＭＳ Ｐゴシック" charset="0"/>
                <a:cs typeface="+mj-cs"/>
              </a:rPr>
              <a:t>for</a:t>
            </a:r>
            <a:r>
              <a:rPr lang="en-US" sz="3200" i="0" kern="0" dirty="0" smtClean="0">
                <a:solidFill>
                  <a:srgbClr val="0078B0"/>
                </a:solidFill>
                <a:latin typeface="+mj-lt"/>
                <a:ea typeface="ＭＳ Ｐゴシック" charset="0"/>
                <a:cs typeface="+mj-cs"/>
              </a:rPr>
              <a:t> </a:t>
            </a:r>
            <a:r>
              <a:rPr lang="en-US" sz="3200" i="0" kern="0" dirty="0" smtClean="0">
                <a:solidFill>
                  <a:srgbClr val="0078B0"/>
                </a:solidFill>
                <a:latin typeface="+mj-lt"/>
                <a:ea typeface="ＭＳ Ｐゴシック" charset="0"/>
                <a:cs typeface="+mj-cs"/>
              </a:rPr>
              <a:t>complaints</a:t>
            </a: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rgbClr val="0078B0"/>
              </a:solidFill>
              <a:effectLst/>
              <a:uLnTx/>
              <a:uFillTx/>
              <a:latin typeface="+mj-lt"/>
              <a:ea typeface="ＭＳ Ｐゴシック" charset="0"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0" cap="none" spc="0" normalizeH="0" baseline="0" noProof="0" dirty="0">
              <a:ln>
                <a:noFill/>
              </a:ln>
              <a:solidFill>
                <a:srgbClr val="0078B0"/>
              </a:solidFill>
              <a:effectLst/>
              <a:uLnTx/>
              <a:uFillTx/>
              <a:latin typeface="+mj-lt"/>
              <a:ea typeface="ＭＳ Ｐゴシック" charset="0"/>
              <a:cs typeface="+mj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2008"/>
            <a:ext cx="8316416" cy="1268760"/>
          </a:xfrm>
        </p:spPr>
        <p:txBody>
          <a:bodyPr/>
          <a:lstStyle/>
          <a:p>
            <a:r>
              <a:rPr lang="en-GB" sz="2400" b="1" dirty="0" smtClean="0"/>
              <a:t>More than 40% of complainants had only a partial or poor understanding of the complaints process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8152" y="1268760"/>
            <a:ext cx="6876256" cy="5293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6597352"/>
            <a:ext cx="2267744" cy="1846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GB" sz="1200" dirty="0" smtClean="0">
                <a:solidFill>
                  <a:srgbClr val="333333"/>
                </a:solidFill>
              </a:rPr>
              <a:t>Q5. </a:t>
            </a:r>
            <a:r>
              <a:rPr lang="en-GB" sz="1200" dirty="0">
                <a:solidFill>
                  <a:srgbClr val="333333"/>
                </a:solidFill>
              </a:rPr>
              <a:t>Base: </a:t>
            </a:r>
            <a:r>
              <a:rPr lang="en-GB" sz="1200" dirty="0" smtClean="0">
                <a:solidFill>
                  <a:srgbClr val="333333"/>
                </a:solidFill>
              </a:rPr>
              <a:t>all answering (256)</a:t>
            </a:r>
            <a:endParaRPr lang="en-GB" sz="1200" dirty="0">
              <a:solidFill>
                <a:srgbClr val="333333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03576"/>
            <a:ext cx="8496944" cy="1008112"/>
          </a:xfrm>
        </p:spPr>
        <p:txBody>
          <a:bodyPr/>
          <a:lstStyle/>
          <a:p>
            <a:r>
              <a:rPr lang="en-GB" sz="2000" b="1" dirty="0" smtClean="0"/>
              <a:t>Complainants have mixed views about the process, but most dissatisfaction is with the outcome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3527" y="1124744"/>
            <a:ext cx="8448953" cy="558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732240" y="6525344"/>
            <a:ext cx="2213748" cy="1846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sz="1200" dirty="0" smtClean="0">
                <a:solidFill>
                  <a:srgbClr val="333333"/>
                </a:solidFill>
              </a:rPr>
              <a:t>Q16. </a:t>
            </a:r>
            <a:r>
              <a:rPr lang="en-GB" sz="1200" dirty="0">
                <a:solidFill>
                  <a:srgbClr val="333333"/>
                </a:solidFill>
              </a:rPr>
              <a:t>Base: </a:t>
            </a:r>
            <a:r>
              <a:rPr lang="en-GB" sz="1200" dirty="0" smtClean="0">
                <a:solidFill>
                  <a:srgbClr val="333333"/>
                </a:solidFill>
              </a:rPr>
              <a:t>all answering (246)</a:t>
            </a:r>
            <a:endParaRPr lang="en-GB" sz="1200" dirty="0">
              <a:solidFill>
                <a:srgbClr val="333333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12648" y="228600"/>
            <a:ext cx="8153400" cy="82867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612648" y="1219200"/>
            <a:ext cx="8153400" cy="511386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Oval Callout 6"/>
          <p:cNvSpPr/>
          <p:nvPr/>
        </p:nvSpPr>
        <p:spPr>
          <a:xfrm>
            <a:off x="179512" y="476672"/>
            <a:ext cx="3600400" cy="2520280"/>
          </a:xfrm>
          <a:prstGeom prst="wedgeEllipseCallout">
            <a:avLst>
              <a:gd name="adj1" fmla="val -49251"/>
              <a:gd name="adj2" fmla="val -5733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i="1" dirty="0" smtClean="0">
                <a:solidFill>
                  <a:schemeClr val="bg1"/>
                </a:solidFill>
              </a:rPr>
              <a:t>I felt as though I was not taken seriously enough with the matters raised. Further investigations should have been carried out and more detail looked at.</a:t>
            </a:r>
            <a:endParaRPr lang="en-US" sz="1600" i="1" dirty="0">
              <a:solidFill>
                <a:schemeClr val="bg1"/>
              </a:solidFill>
            </a:endParaRPr>
          </a:p>
        </p:txBody>
      </p:sp>
      <p:sp>
        <p:nvSpPr>
          <p:cNvPr id="8" name="Oval Callout 7"/>
          <p:cNvSpPr/>
          <p:nvPr/>
        </p:nvSpPr>
        <p:spPr>
          <a:xfrm>
            <a:off x="4427984" y="836712"/>
            <a:ext cx="4320480" cy="2376264"/>
          </a:xfrm>
          <a:prstGeom prst="wedgeEllipseCallout">
            <a:avLst>
              <a:gd name="adj1" fmla="val 41799"/>
              <a:gd name="adj2" fmla="val -5498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i="1" dirty="0" smtClean="0">
                <a:solidFill>
                  <a:schemeClr val="bg1"/>
                </a:solidFill>
              </a:rPr>
              <a:t>It felt that the concerns raised in the complaint were disregarded and that RCVS was going through the motions...</a:t>
            </a:r>
            <a:endParaRPr lang="en-US" sz="1600" i="1" dirty="0">
              <a:solidFill>
                <a:schemeClr val="bg1"/>
              </a:solidFill>
            </a:endParaRPr>
          </a:p>
        </p:txBody>
      </p:sp>
      <p:sp>
        <p:nvSpPr>
          <p:cNvPr id="9" name="Oval Callout 8"/>
          <p:cNvSpPr/>
          <p:nvPr/>
        </p:nvSpPr>
        <p:spPr>
          <a:xfrm>
            <a:off x="395536" y="3356992"/>
            <a:ext cx="3456384" cy="2736304"/>
          </a:xfrm>
          <a:prstGeom prst="wedgeEllipseCallout">
            <a:avLst>
              <a:gd name="adj1" fmla="val -59126"/>
              <a:gd name="adj2" fmla="val -4162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i="1" dirty="0" smtClean="0">
                <a:solidFill>
                  <a:schemeClr val="bg1"/>
                </a:solidFill>
              </a:rPr>
              <a:t>It was difficult for the RCVS to give the outcome we were seeking because your brief is to identify and prosecute gross misconduct but not negligence.</a:t>
            </a:r>
            <a:endParaRPr lang="en-US" sz="1600" i="1" dirty="0">
              <a:solidFill>
                <a:schemeClr val="bg1"/>
              </a:solidFill>
            </a:endParaRPr>
          </a:p>
        </p:txBody>
      </p:sp>
      <p:sp>
        <p:nvSpPr>
          <p:cNvPr id="10" name="Oval Callout 9"/>
          <p:cNvSpPr/>
          <p:nvPr/>
        </p:nvSpPr>
        <p:spPr>
          <a:xfrm>
            <a:off x="4139952" y="3933056"/>
            <a:ext cx="4733114" cy="2232248"/>
          </a:xfrm>
          <a:prstGeom prst="wedgeEllipseCallout">
            <a:avLst>
              <a:gd name="adj1" fmla="val 41590"/>
              <a:gd name="adj2" fmla="val -82496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dirty="0" smtClean="0">
                <a:solidFill>
                  <a:schemeClr val="bg1"/>
                </a:solidFill>
              </a:rPr>
              <a:t>Make further investigations and actually arrange to speak with the complainant to establish all the facts not just base the outcome on written information.</a:t>
            </a:r>
            <a:endParaRPr lang="en-US" sz="16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Complainants: key messages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85723"/>
            <a:ext cx="7560840" cy="5328592"/>
          </a:xfrm>
        </p:spPr>
        <p:txBody>
          <a:bodyPr>
            <a:noAutofit/>
          </a:bodyPr>
          <a:lstStyle/>
          <a:p>
            <a:pPr marL="381000" indent="-381000">
              <a:lnSpc>
                <a:spcPct val="120000"/>
              </a:lnSpc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2400" dirty="0" smtClean="0"/>
              <a:t>Complainants feel that the system is biased</a:t>
            </a:r>
          </a:p>
          <a:p>
            <a:pPr marL="381000" lvl="0" indent="-381000">
              <a:lnSpc>
                <a:spcPct val="120000"/>
              </a:lnSpc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2400" dirty="0" smtClean="0"/>
              <a:t>Not a proactive enough approach to dealing with problems with veterinary surgeons</a:t>
            </a:r>
          </a:p>
          <a:p>
            <a:pPr marL="381000" lvl="0" indent="-381000">
              <a:lnSpc>
                <a:spcPct val="120000"/>
              </a:lnSpc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/>
              <a:t>Powers are considered too narrow</a:t>
            </a:r>
          </a:p>
          <a:p>
            <a:pPr marL="381000" indent="-381000">
              <a:lnSpc>
                <a:spcPct val="140000"/>
              </a:lnSpc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/>
              <a:t>Complainants do not feel sufficiently listened to or supported – communication too technical</a:t>
            </a:r>
          </a:p>
          <a:p>
            <a:pPr marL="381000" indent="-381000">
              <a:lnSpc>
                <a:spcPct val="140000"/>
              </a:lnSpc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/>
              <a:t>Need more thorough investigation – more visits</a:t>
            </a:r>
            <a:endParaRPr lang="en-GB" sz="2400" dirty="0" smtClean="0"/>
          </a:p>
          <a:p>
            <a:pPr marL="381000" indent="-381000">
              <a:lnSpc>
                <a:spcPct val="140000"/>
              </a:lnSpc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/>
              <a:t>Swifter resolution of cases</a:t>
            </a:r>
            <a:endParaRPr lang="en-GB" sz="2400" dirty="0" smtClean="0"/>
          </a:p>
          <a:p>
            <a:pPr marL="381000" lvl="0" indent="-381000">
              <a:lnSpc>
                <a:spcPct val="120000"/>
              </a:lnSpc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endParaRPr lang="en-US" sz="2400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/>
          <p:cNvCxnSpPr>
            <a:endCxn id="53" idx="2"/>
          </p:cNvCxnSpPr>
          <p:nvPr/>
        </p:nvCxnSpPr>
        <p:spPr>
          <a:xfrm flipV="1">
            <a:off x="3247864" y="1811489"/>
            <a:ext cx="13801" cy="3971912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1068578" y="1820754"/>
            <a:ext cx="0" cy="3843876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7791032" y="1856057"/>
            <a:ext cx="0" cy="147320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420356" y="1668354"/>
            <a:ext cx="0" cy="3843876"/>
          </a:xfrm>
          <a:prstGeom prst="line">
            <a:avLst/>
          </a:prstGeom>
          <a:ln w="28575" cmpd="sng">
            <a:solidFill>
              <a:srgbClr val="4F81B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itle 1"/>
          <p:cNvSpPr>
            <a:spLocks noGrp="1"/>
          </p:cNvSpPr>
          <p:nvPr/>
        </p:nvSpPr>
        <p:spPr>
          <a:xfrm>
            <a:off x="0" y="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eaLnBrk="0" hangingPunct="0"/>
            <a:r>
              <a:rPr lang="en-US" sz="3200" i="0" dirty="0" smtClean="0">
                <a:solidFill>
                  <a:srgbClr val="0078B0"/>
                </a:solidFill>
                <a:ea typeface="ＭＳ Ｐゴシック" charset="0"/>
              </a:rPr>
              <a:t>Qualitative interviews</a:t>
            </a:r>
            <a:endParaRPr lang="en-US" sz="3200" i="0" dirty="0">
              <a:solidFill>
                <a:srgbClr val="0078B0"/>
              </a:solidFill>
              <a:ea typeface="ＭＳ Ｐゴシック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2213638" y="1090723"/>
            <a:ext cx="2096054" cy="720766"/>
          </a:xfrm>
          <a:prstGeom prst="rect">
            <a:avLst/>
          </a:prstGeom>
          <a:solidFill>
            <a:srgbClr val="1F497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i="0" dirty="0" smtClean="0"/>
              <a:t>RCVS COUNCIL MEMBERS</a:t>
            </a:r>
            <a:endParaRPr lang="en-US" i="0" dirty="0"/>
          </a:p>
        </p:txBody>
      </p:sp>
      <p:sp>
        <p:nvSpPr>
          <p:cNvPr id="54" name="Rectangle 53"/>
          <p:cNvSpPr/>
          <p:nvPr/>
        </p:nvSpPr>
        <p:spPr>
          <a:xfrm>
            <a:off x="4549985" y="1090723"/>
            <a:ext cx="1992036" cy="765334"/>
          </a:xfrm>
          <a:prstGeom prst="rect">
            <a:avLst/>
          </a:prstGeom>
          <a:solidFill>
            <a:srgbClr val="1F497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i="0" dirty="0" smtClean="0"/>
              <a:t>THE PROFESSION</a:t>
            </a:r>
            <a:endParaRPr lang="en-US" i="0" dirty="0"/>
          </a:p>
        </p:txBody>
      </p:sp>
      <p:sp>
        <p:nvSpPr>
          <p:cNvPr id="55" name="Rectangle 54"/>
          <p:cNvSpPr/>
          <p:nvPr/>
        </p:nvSpPr>
        <p:spPr>
          <a:xfrm>
            <a:off x="6885298" y="1090723"/>
            <a:ext cx="2079190" cy="765334"/>
          </a:xfrm>
          <a:prstGeom prst="rect">
            <a:avLst/>
          </a:prstGeom>
          <a:solidFill>
            <a:srgbClr val="1F497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i="0" dirty="0" smtClean="0"/>
              <a:t>STAKEHOLDERS</a:t>
            </a:r>
            <a:endParaRPr lang="en-US" i="0" dirty="0"/>
          </a:p>
        </p:txBody>
      </p:sp>
      <p:sp>
        <p:nvSpPr>
          <p:cNvPr id="56" name="Rectangle 55"/>
          <p:cNvSpPr/>
          <p:nvPr/>
        </p:nvSpPr>
        <p:spPr>
          <a:xfrm>
            <a:off x="2226619" y="3544745"/>
            <a:ext cx="2096054" cy="900675"/>
          </a:xfrm>
          <a:prstGeom prst="rect">
            <a:avLst/>
          </a:prstGeom>
          <a:solidFill>
            <a:srgbClr val="1F497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i="0" dirty="0" smtClean="0"/>
              <a:t>VETERINARY NURSES COUNCIL MEMBERS</a:t>
            </a:r>
            <a:endParaRPr lang="en-US" sz="1400" i="0" dirty="0"/>
          </a:p>
        </p:txBody>
      </p:sp>
      <p:sp>
        <p:nvSpPr>
          <p:cNvPr id="57" name="TextBox 10"/>
          <p:cNvSpPr txBox="1"/>
          <p:nvPr/>
        </p:nvSpPr>
        <p:spPr>
          <a:xfrm>
            <a:off x="100359" y="2084001"/>
            <a:ext cx="1939505" cy="830997"/>
          </a:xfrm>
          <a:prstGeom prst="rect">
            <a:avLst/>
          </a:prstGeom>
          <a:solidFill>
            <a:srgbClr val="FFFFFF"/>
          </a:solidFill>
          <a:ln w="12700" cmpd="sng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i="0" dirty="0" smtClean="0"/>
              <a:t>1 x group with Registration, Practice Standards &amp; Education Departments</a:t>
            </a:r>
            <a:endParaRPr lang="en-US" sz="1200" i="0" dirty="0"/>
          </a:p>
        </p:txBody>
      </p:sp>
      <p:sp>
        <p:nvSpPr>
          <p:cNvPr id="58" name="TextBox 11"/>
          <p:cNvSpPr txBox="1"/>
          <p:nvPr/>
        </p:nvSpPr>
        <p:spPr>
          <a:xfrm>
            <a:off x="115447" y="3317544"/>
            <a:ext cx="1939505" cy="830997"/>
          </a:xfrm>
          <a:prstGeom prst="rect">
            <a:avLst/>
          </a:prstGeom>
          <a:solidFill>
            <a:srgbClr val="FFFFFF"/>
          </a:solidFill>
          <a:ln w="12700" cmpd="sng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i="0" dirty="0" smtClean="0"/>
              <a:t>1 x group with Professional Conduct, Corporate Services &amp; Veterinary Nurses</a:t>
            </a:r>
            <a:endParaRPr lang="en-US" sz="1200" i="0" dirty="0"/>
          </a:p>
        </p:txBody>
      </p:sp>
      <p:sp>
        <p:nvSpPr>
          <p:cNvPr id="59" name="TextBox 12"/>
          <p:cNvSpPr txBox="1"/>
          <p:nvPr/>
        </p:nvSpPr>
        <p:spPr>
          <a:xfrm>
            <a:off x="130535" y="4825663"/>
            <a:ext cx="1939505" cy="830997"/>
          </a:xfrm>
          <a:prstGeom prst="rect">
            <a:avLst/>
          </a:prstGeom>
          <a:solidFill>
            <a:srgbClr val="FFFFFF"/>
          </a:solidFill>
          <a:ln w="12700" cmpd="sng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i="0" dirty="0" smtClean="0"/>
              <a:t>1 x group with Finance, Corporate Services, Communications &amp; Executive Office</a:t>
            </a:r>
            <a:endParaRPr lang="en-US" sz="1200" i="0" dirty="0"/>
          </a:p>
        </p:txBody>
      </p:sp>
      <p:sp>
        <p:nvSpPr>
          <p:cNvPr id="60" name="TextBox 13"/>
          <p:cNvSpPr txBox="1"/>
          <p:nvPr/>
        </p:nvSpPr>
        <p:spPr>
          <a:xfrm>
            <a:off x="2278111" y="2064791"/>
            <a:ext cx="1939505" cy="830997"/>
          </a:xfrm>
          <a:prstGeom prst="rect">
            <a:avLst/>
          </a:prstGeom>
          <a:solidFill>
            <a:srgbClr val="FFFFFF"/>
          </a:solidFill>
          <a:ln w="12700" cmpd="sng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i="0" dirty="0" smtClean="0"/>
              <a:t>6 elected members</a:t>
            </a:r>
          </a:p>
          <a:p>
            <a:pPr algn="ctr"/>
            <a:r>
              <a:rPr lang="en-US" sz="1200" i="0" dirty="0" smtClean="0"/>
              <a:t>3 lay members</a:t>
            </a:r>
          </a:p>
          <a:p>
            <a:pPr algn="ctr"/>
            <a:r>
              <a:rPr lang="en-US" sz="1200" i="0" dirty="0" smtClean="0"/>
              <a:t>3 university-appointed members</a:t>
            </a:r>
            <a:endParaRPr lang="en-US" sz="1200" i="0" dirty="0"/>
          </a:p>
        </p:txBody>
      </p:sp>
      <p:sp>
        <p:nvSpPr>
          <p:cNvPr id="61" name="TextBox 14"/>
          <p:cNvSpPr txBox="1"/>
          <p:nvPr/>
        </p:nvSpPr>
        <p:spPr>
          <a:xfrm>
            <a:off x="2318695" y="4843039"/>
            <a:ext cx="1939505" cy="1015663"/>
          </a:xfrm>
          <a:prstGeom prst="rect">
            <a:avLst/>
          </a:prstGeom>
          <a:solidFill>
            <a:srgbClr val="FFFFFF"/>
          </a:solidFill>
          <a:ln w="12700" cmpd="sng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i="0" dirty="0" smtClean="0"/>
              <a:t>3 veterinary nurse members</a:t>
            </a:r>
          </a:p>
          <a:p>
            <a:pPr algn="ctr"/>
            <a:r>
              <a:rPr lang="en-US" sz="1200" i="0" dirty="0" smtClean="0"/>
              <a:t>1 veterinary surgeon member</a:t>
            </a:r>
          </a:p>
          <a:p>
            <a:pPr algn="ctr"/>
            <a:r>
              <a:rPr lang="en-US" sz="1200" i="0" dirty="0" smtClean="0"/>
              <a:t>1 lay member</a:t>
            </a:r>
            <a:endParaRPr lang="en-US" sz="1200" i="0" dirty="0"/>
          </a:p>
        </p:txBody>
      </p:sp>
      <p:sp>
        <p:nvSpPr>
          <p:cNvPr id="62" name="TextBox 15"/>
          <p:cNvSpPr txBox="1"/>
          <p:nvPr/>
        </p:nvSpPr>
        <p:spPr>
          <a:xfrm>
            <a:off x="4425657" y="2045581"/>
            <a:ext cx="2141351" cy="1384995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i="0" dirty="0" smtClean="0"/>
              <a:t>10 veterinary surgeons</a:t>
            </a:r>
          </a:p>
          <a:p>
            <a:pPr marL="285750" indent="-285750">
              <a:buFont typeface="Arial"/>
              <a:buChar char="•"/>
            </a:pPr>
            <a:r>
              <a:rPr lang="en-US" sz="1200" i="0" dirty="0" smtClean="0"/>
              <a:t>4 x small animal</a:t>
            </a:r>
          </a:p>
          <a:p>
            <a:pPr marL="285750" indent="-285750">
              <a:buFont typeface="Arial"/>
              <a:buChar char="•"/>
            </a:pPr>
            <a:r>
              <a:rPr lang="en-US" sz="1200" i="0" dirty="0" smtClean="0"/>
              <a:t>3 x large animal</a:t>
            </a:r>
          </a:p>
          <a:p>
            <a:pPr marL="285750" indent="-285750">
              <a:buFont typeface="Arial"/>
              <a:buChar char="•"/>
            </a:pPr>
            <a:r>
              <a:rPr lang="en-US" sz="1200" i="0" dirty="0" smtClean="0"/>
              <a:t>2 x mixed animal</a:t>
            </a:r>
          </a:p>
          <a:p>
            <a:pPr marL="285750" indent="-285750">
              <a:buFont typeface="Arial"/>
              <a:buChar char="•"/>
            </a:pPr>
            <a:r>
              <a:rPr lang="en-US" sz="1200" i="0" dirty="0" smtClean="0"/>
              <a:t>1 x equine</a:t>
            </a:r>
          </a:p>
          <a:p>
            <a:r>
              <a:rPr lang="en-US" sz="1200" i="0" dirty="0" smtClean="0"/>
              <a:t>Mix of urban &amp; rural, small &amp; large practices</a:t>
            </a:r>
          </a:p>
        </p:txBody>
      </p:sp>
      <p:sp>
        <p:nvSpPr>
          <p:cNvPr id="63" name="TextBox 16"/>
          <p:cNvSpPr txBox="1"/>
          <p:nvPr/>
        </p:nvSpPr>
        <p:spPr>
          <a:xfrm>
            <a:off x="4460447" y="4016569"/>
            <a:ext cx="2047708" cy="830997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i="0" dirty="0" smtClean="0"/>
              <a:t>4 veterinary nurses</a:t>
            </a:r>
          </a:p>
          <a:p>
            <a:pPr marL="285750" indent="-285750">
              <a:buFont typeface="Arial"/>
              <a:buChar char="•"/>
            </a:pPr>
            <a:r>
              <a:rPr lang="en-US" sz="1200" i="0" dirty="0" smtClean="0"/>
              <a:t>Mix of urban &amp; rural</a:t>
            </a:r>
          </a:p>
          <a:p>
            <a:pPr marL="285750" indent="-285750">
              <a:buFont typeface="Arial"/>
              <a:buChar char="•"/>
            </a:pPr>
            <a:r>
              <a:rPr lang="en-US" sz="1200" i="0" dirty="0" smtClean="0"/>
              <a:t>Mix of small &amp; large animals</a:t>
            </a:r>
            <a:endParaRPr lang="en-US" sz="1200" i="0" dirty="0"/>
          </a:p>
        </p:txBody>
      </p:sp>
      <p:sp>
        <p:nvSpPr>
          <p:cNvPr id="64" name="TextBox 17"/>
          <p:cNvSpPr txBox="1"/>
          <p:nvPr/>
        </p:nvSpPr>
        <p:spPr>
          <a:xfrm>
            <a:off x="4526796" y="5473205"/>
            <a:ext cx="1939505" cy="646331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i="0" dirty="0" smtClean="0"/>
              <a:t>4 practice managers</a:t>
            </a:r>
          </a:p>
          <a:p>
            <a:pPr marL="285750" indent="-285750">
              <a:buFont typeface="Arial"/>
              <a:buChar char="•"/>
            </a:pPr>
            <a:r>
              <a:rPr lang="en-US" sz="1200" i="0" dirty="0" smtClean="0"/>
              <a:t>2 accredited &amp; 2 non accredited</a:t>
            </a:r>
          </a:p>
        </p:txBody>
      </p:sp>
      <p:sp>
        <p:nvSpPr>
          <p:cNvPr id="65" name="TextBox 18"/>
          <p:cNvSpPr txBox="1"/>
          <p:nvPr/>
        </p:nvSpPr>
        <p:spPr>
          <a:xfrm>
            <a:off x="6618501" y="1992048"/>
            <a:ext cx="2425142" cy="4355038"/>
          </a:xfrm>
          <a:prstGeom prst="rect">
            <a:avLst/>
          </a:prstGeom>
          <a:solidFill>
            <a:srgbClr val="FFFFFF"/>
          </a:solidFill>
          <a:ln w="12700" cmpd="sng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 sz="1200" i="0" dirty="0" smtClean="0"/>
              <a:t>British Veterinary Association (</a:t>
            </a:r>
            <a:r>
              <a:rPr lang="en-US" sz="1200" b="1" i="0" dirty="0" smtClean="0"/>
              <a:t>BVA</a:t>
            </a:r>
            <a:r>
              <a:rPr lang="en-US" sz="1200" i="0" dirty="0" smtClean="0"/>
              <a:t>)</a:t>
            </a:r>
          </a:p>
          <a:p>
            <a:pPr marL="285750" indent="-285750">
              <a:buFont typeface="Arial"/>
              <a:buChar char="•"/>
            </a:pPr>
            <a:r>
              <a:rPr lang="en-US" sz="1200" i="0" dirty="0" smtClean="0"/>
              <a:t>British Veterinary Nursing Association (</a:t>
            </a:r>
            <a:r>
              <a:rPr lang="en-US" sz="1200" b="1" i="0" dirty="0" smtClean="0"/>
              <a:t>BVNA</a:t>
            </a:r>
            <a:r>
              <a:rPr lang="en-US" sz="1200" i="0" dirty="0" smtClean="0"/>
              <a:t>)</a:t>
            </a:r>
          </a:p>
          <a:p>
            <a:pPr marL="285750" indent="-285750">
              <a:buFont typeface="Arial"/>
              <a:buChar char="•"/>
            </a:pPr>
            <a:r>
              <a:rPr lang="en-US" sz="1200" i="0" dirty="0" smtClean="0"/>
              <a:t>Society of Practising Veterinary Surgeons (</a:t>
            </a:r>
            <a:r>
              <a:rPr lang="en-US" sz="1200" b="1" i="0" dirty="0" smtClean="0"/>
              <a:t>SPVS</a:t>
            </a:r>
            <a:r>
              <a:rPr lang="en-US" sz="1200" i="0" dirty="0" smtClean="0"/>
              <a:t>)</a:t>
            </a:r>
          </a:p>
          <a:p>
            <a:pPr marL="285750" indent="-285750">
              <a:buFont typeface="Arial"/>
              <a:buChar char="•"/>
            </a:pPr>
            <a:r>
              <a:rPr lang="en-US" sz="1200" i="0" dirty="0" smtClean="0"/>
              <a:t>Veterinary Medicines Directorate (</a:t>
            </a:r>
            <a:r>
              <a:rPr lang="en-US" sz="1200" b="1" i="0" dirty="0" smtClean="0"/>
              <a:t>VMD</a:t>
            </a:r>
            <a:r>
              <a:rPr lang="en-US" sz="1200" i="0" dirty="0" smtClean="0"/>
              <a:t>)</a:t>
            </a:r>
          </a:p>
          <a:p>
            <a:pPr marL="285750" indent="-285750">
              <a:buFont typeface="Arial"/>
              <a:buChar char="•"/>
            </a:pPr>
            <a:r>
              <a:rPr lang="en-US" sz="1200" i="0" dirty="0" smtClean="0"/>
              <a:t>Veterinary </a:t>
            </a:r>
            <a:r>
              <a:rPr lang="en-US" sz="1200" i="0" dirty="0" err="1" smtClean="0"/>
              <a:t>Defence</a:t>
            </a:r>
            <a:r>
              <a:rPr lang="en-US" sz="1200" i="0" dirty="0" smtClean="0"/>
              <a:t> Society (</a:t>
            </a:r>
            <a:r>
              <a:rPr lang="en-US" sz="1200" b="1" i="0" dirty="0" smtClean="0"/>
              <a:t>VDS</a:t>
            </a:r>
            <a:r>
              <a:rPr lang="en-US" sz="1200" i="0" dirty="0" smtClean="0"/>
              <a:t>)</a:t>
            </a:r>
          </a:p>
          <a:p>
            <a:pPr marL="285750" indent="-285750">
              <a:buFont typeface="Arial"/>
              <a:buChar char="•"/>
            </a:pPr>
            <a:r>
              <a:rPr lang="en-US" sz="1200" i="0" dirty="0"/>
              <a:t>Veterinary Surgeons Health Support Programme (</a:t>
            </a:r>
            <a:r>
              <a:rPr lang="en-US" sz="1200" b="1" i="0" dirty="0"/>
              <a:t>VSHSP</a:t>
            </a:r>
            <a:r>
              <a:rPr lang="en-US" sz="1200" i="0" dirty="0" smtClean="0"/>
              <a:t>)</a:t>
            </a:r>
          </a:p>
          <a:p>
            <a:pPr marL="285750" indent="-285750">
              <a:buFont typeface="Arial"/>
              <a:buChar char="•"/>
            </a:pPr>
            <a:r>
              <a:rPr lang="en-US" sz="1200" b="1" i="0" dirty="0" smtClean="0"/>
              <a:t>Defra</a:t>
            </a:r>
            <a:endParaRPr lang="en-US" sz="1200" b="1" i="0" dirty="0"/>
          </a:p>
          <a:p>
            <a:pPr marL="285750" indent="-285750">
              <a:buFont typeface="Arial"/>
              <a:buChar char="•"/>
            </a:pPr>
            <a:r>
              <a:rPr lang="en-US" sz="1200" b="1" i="0" dirty="0"/>
              <a:t>Unite</a:t>
            </a:r>
            <a:r>
              <a:rPr lang="en-US" sz="1200" i="0" dirty="0"/>
              <a:t> union</a:t>
            </a:r>
          </a:p>
          <a:p>
            <a:pPr marL="285750" indent="-285750">
              <a:buFont typeface="Arial"/>
              <a:buChar char="•"/>
            </a:pPr>
            <a:r>
              <a:rPr lang="en-US" sz="1200" i="0" dirty="0"/>
              <a:t>National Farmers Union (</a:t>
            </a:r>
            <a:r>
              <a:rPr lang="en-US" sz="1200" b="1" i="0" dirty="0"/>
              <a:t>NFU</a:t>
            </a:r>
            <a:r>
              <a:rPr lang="en-US" sz="1200" i="0" dirty="0" smtClean="0"/>
              <a:t>)</a:t>
            </a:r>
          </a:p>
          <a:p>
            <a:pPr marL="285750" indent="-285750">
              <a:buFont typeface="Arial"/>
              <a:buChar char="•"/>
            </a:pPr>
            <a:r>
              <a:rPr lang="en-US" sz="1200" b="1" i="0" dirty="0" smtClean="0"/>
              <a:t>Kennel </a:t>
            </a:r>
            <a:r>
              <a:rPr lang="en-US" sz="1200" b="1" i="0" dirty="0"/>
              <a:t>Club</a:t>
            </a:r>
          </a:p>
          <a:p>
            <a:pPr marL="285750" indent="-285750">
              <a:buFont typeface="Arial"/>
              <a:buChar char="•"/>
            </a:pPr>
            <a:r>
              <a:rPr lang="en-US" sz="1200" b="1" i="0" dirty="0" smtClean="0"/>
              <a:t>RSPCA</a:t>
            </a:r>
          </a:p>
          <a:p>
            <a:pPr marL="285750" indent="-285750">
              <a:buFont typeface="Arial"/>
              <a:buChar char="•"/>
            </a:pPr>
            <a:r>
              <a:rPr lang="en-US" sz="1200" b="1" i="0" dirty="0"/>
              <a:t>Action Group </a:t>
            </a:r>
            <a:r>
              <a:rPr lang="en-US" sz="1200" i="0" dirty="0" smtClean="0"/>
              <a:t>– Animals Deserve Better</a:t>
            </a:r>
          </a:p>
          <a:p>
            <a:pPr marL="285750" indent="-285750">
              <a:buFont typeface="Arial"/>
              <a:buChar char="•"/>
            </a:pPr>
            <a:endParaRPr lang="en-US" sz="1300" dirty="0" smtClean="0"/>
          </a:p>
        </p:txBody>
      </p:sp>
      <p:cxnSp>
        <p:nvCxnSpPr>
          <p:cNvPr id="66" name="Straight Connector 65"/>
          <p:cNvCxnSpPr>
            <a:stCxn id="55" idx="2"/>
            <a:endCxn id="55" idx="2"/>
          </p:cNvCxnSpPr>
          <p:nvPr/>
        </p:nvCxnSpPr>
        <p:spPr>
          <a:xfrm>
            <a:off x="7924893" y="1856057"/>
            <a:ext cx="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stCxn id="55" idx="2"/>
            <a:endCxn id="55" idx="2"/>
          </p:cNvCxnSpPr>
          <p:nvPr/>
        </p:nvCxnSpPr>
        <p:spPr>
          <a:xfrm>
            <a:off x="7924893" y="1856057"/>
            <a:ext cx="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0" y="1052736"/>
            <a:ext cx="2096054" cy="720766"/>
          </a:xfrm>
          <a:prstGeom prst="rect">
            <a:avLst/>
          </a:prstGeom>
          <a:solidFill>
            <a:srgbClr val="1F497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i="0" dirty="0" smtClean="0"/>
              <a:t>RCVS STAFF</a:t>
            </a:r>
            <a:endParaRPr lang="en-US" i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278160"/>
            <a:ext cx="8153400" cy="990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i="0" dirty="0" smtClean="0">
                <a:solidFill>
                  <a:srgbClr val="0078B0"/>
                </a:solidFill>
                <a:latin typeface="+mj-lt"/>
                <a:ea typeface="ＭＳ Ｐゴシック" charset="0"/>
                <a:cs typeface="+mj-cs"/>
              </a:rPr>
              <a:t>Stakeholder organisations </a:t>
            </a:r>
            <a:endParaRPr lang="en-GB" sz="3200" i="0" dirty="0">
              <a:solidFill>
                <a:srgbClr val="0078B0"/>
              </a:solidFill>
              <a:latin typeface="+mj-lt"/>
              <a:ea typeface="ＭＳ Ｐゴシック" charset="0"/>
              <a:cs typeface="+mj-cs"/>
            </a:endParaRPr>
          </a:p>
        </p:txBody>
      </p:sp>
      <p:sp>
        <p:nvSpPr>
          <p:cNvPr id="4" name="Slide Number Placeholder 2"/>
          <p:cNvSpPr txBox="1">
            <a:spLocks/>
          </p:cNvSpPr>
          <p:nvPr/>
        </p:nvSpPr>
        <p:spPr>
          <a:xfrm>
            <a:off x="8229600" y="6311900"/>
            <a:ext cx="533400" cy="2444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179512" y="1412776"/>
            <a:ext cx="8766048" cy="520824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81000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</a:pPr>
            <a:r>
              <a:rPr lang="en-GB" sz="24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Great deal of progress has been made in recent years </a:t>
            </a:r>
          </a:p>
          <a:p>
            <a:pPr marL="381000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</a:pPr>
            <a:r>
              <a:rPr lang="en-GB" sz="24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RCVS has all the ‘ingredients’ of a first rate regulator</a:t>
            </a:r>
          </a:p>
          <a:p>
            <a:pPr marL="381000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</a:pPr>
            <a:r>
              <a:rPr lang="en-GB" sz="2400" b="0" i="0" dirty="0" smtClean="0">
                <a:solidFill>
                  <a:schemeClr val="bg1"/>
                </a:solidFill>
              </a:rPr>
              <a:t>Legislative reform order strengthens impartiality, </a:t>
            </a:r>
            <a:br>
              <a:rPr lang="en-GB" sz="2400" b="0" i="0" dirty="0" smtClean="0">
                <a:solidFill>
                  <a:schemeClr val="bg1"/>
                </a:solidFill>
              </a:rPr>
            </a:br>
            <a:r>
              <a:rPr lang="en-GB" sz="2400" b="0" i="0" dirty="0" smtClean="0">
                <a:solidFill>
                  <a:schemeClr val="bg1"/>
                </a:solidFill>
              </a:rPr>
              <a:t>but further change needed</a:t>
            </a:r>
          </a:p>
          <a:p>
            <a:pPr marL="381000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</a:pPr>
            <a:r>
              <a:rPr lang="en-GB" sz="24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Improvements could be made around:</a:t>
            </a:r>
          </a:p>
          <a:p>
            <a:pPr marL="838200" lvl="1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</a:pPr>
            <a:r>
              <a:rPr lang="en-GB" sz="20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Openness and collaboration </a:t>
            </a:r>
          </a:p>
          <a:p>
            <a:pPr marL="838200" lvl="1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</a:pPr>
            <a:r>
              <a:rPr lang="en-GB" sz="20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More proactive engagement</a:t>
            </a:r>
          </a:p>
          <a:p>
            <a:pPr marL="838200" lvl="1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</a:pPr>
            <a:r>
              <a:rPr lang="en-GB" sz="20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Stronger focus on animal welfare</a:t>
            </a:r>
          </a:p>
          <a:p>
            <a:pPr marL="838200" lvl="1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</a:pPr>
            <a:r>
              <a:rPr lang="en-GB" sz="2000" b="0" i="0" dirty="0" smtClean="0">
                <a:solidFill>
                  <a:schemeClr val="bg1"/>
                </a:solidFill>
              </a:rPr>
              <a:t>Greater clarity sought over our roles</a:t>
            </a:r>
          </a:p>
          <a:p>
            <a:pPr marL="838200" lvl="1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</a:pPr>
            <a:r>
              <a:rPr lang="en-GB" sz="2000" b="0" i="0" dirty="0" smtClean="0">
                <a:solidFill>
                  <a:schemeClr val="bg1"/>
                </a:solidFill>
              </a:rPr>
              <a:t>Separation of functions (regulator and Royal College)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itchFamily="2" charset="2"/>
              <a:buChar char="Ø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612648" y="228600"/>
            <a:ext cx="8153400" cy="82867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i="0" dirty="0" smtClean="0">
                <a:solidFill>
                  <a:srgbClr val="0078B0"/>
                </a:solidFill>
                <a:latin typeface="+mj-lt"/>
                <a:ea typeface="ＭＳ Ｐゴシック" charset="0"/>
                <a:cs typeface="+mj-cs"/>
              </a:rPr>
              <a:t>Stakeholder organisations</a:t>
            </a:r>
            <a:endParaRPr lang="en-GB" sz="3200" i="0" dirty="0">
              <a:solidFill>
                <a:srgbClr val="0078B0"/>
              </a:solidFill>
              <a:latin typeface="+mj-lt"/>
              <a:ea typeface="ＭＳ Ｐゴシック" charset="0"/>
              <a:cs typeface="+mj-cs"/>
            </a:endParaRPr>
          </a:p>
        </p:txBody>
      </p:sp>
      <p:sp>
        <p:nvSpPr>
          <p:cNvPr id="4" name="Slide Number Placeholder 2"/>
          <p:cNvSpPr txBox="1">
            <a:spLocks/>
          </p:cNvSpPr>
          <p:nvPr/>
        </p:nvSpPr>
        <p:spPr>
          <a:xfrm>
            <a:off x="8229600" y="6311900"/>
            <a:ext cx="533400" cy="2444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612648" y="1219200"/>
            <a:ext cx="8153400" cy="511386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Oval Callout 5"/>
          <p:cNvSpPr/>
          <p:nvPr/>
        </p:nvSpPr>
        <p:spPr>
          <a:xfrm>
            <a:off x="179512" y="764704"/>
            <a:ext cx="3600400" cy="2520280"/>
          </a:xfrm>
          <a:prstGeom prst="wedgeEllipseCallout">
            <a:avLst>
              <a:gd name="adj1" fmla="val -49251"/>
              <a:gd name="adj2" fmla="val -5733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i="1" dirty="0" smtClean="0"/>
              <a:t>Regulation should come away from the Charter – as it confuses themselves as to what their job really is – and it confuses us sometimes too.</a:t>
            </a:r>
            <a:r>
              <a:rPr lang="en-US" sz="1600" dirty="0" smtClean="0"/>
              <a:t> </a:t>
            </a:r>
            <a:endParaRPr lang="en-US" sz="1600" i="1" dirty="0"/>
          </a:p>
        </p:txBody>
      </p:sp>
      <p:sp>
        <p:nvSpPr>
          <p:cNvPr id="7" name="Oval Callout 6"/>
          <p:cNvSpPr/>
          <p:nvPr/>
        </p:nvSpPr>
        <p:spPr>
          <a:xfrm>
            <a:off x="4427984" y="836712"/>
            <a:ext cx="4320480" cy="2376264"/>
          </a:xfrm>
          <a:prstGeom prst="wedgeEllipseCallout">
            <a:avLst>
              <a:gd name="adj1" fmla="val 41799"/>
              <a:gd name="adj2" fmla="val -5498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i="1" dirty="0" smtClean="0"/>
              <a:t>Really the role of the regulator is to safeguard the interests of the people who use the services of people who are on the register – but it comes across that their main interest is safeguarding members. </a:t>
            </a:r>
            <a:r>
              <a:rPr lang="en-US" sz="1600" dirty="0" smtClean="0"/>
              <a:t> </a:t>
            </a:r>
            <a:endParaRPr lang="en-US" sz="1600" i="1" dirty="0"/>
          </a:p>
        </p:txBody>
      </p:sp>
      <p:sp>
        <p:nvSpPr>
          <p:cNvPr id="8" name="Oval Callout 7"/>
          <p:cNvSpPr/>
          <p:nvPr/>
        </p:nvSpPr>
        <p:spPr>
          <a:xfrm>
            <a:off x="395536" y="3356992"/>
            <a:ext cx="3456384" cy="2736304"/>
          </a:xfrm>
          <a:prstGeom prst="wedgeEllipseCallout">
            <a:avLst>
              <a:gd name="adj1" fmla="val -59126"/>
              <a:gd name="adj2" fmla="val -4162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i="1" dirty="0" smtClean="0"/>
              <a:t>I’d like to see a clear idea developing about what the College’s role really is and then doing that well rather than fiddling around with some of the peripheral issues.</a:t>
            </a:r>
            <a:r>
              <a:rPr lang="en-US" sz="1600" dirty="0" smtClean="0"/>
              <a:t> </a:t>
            </a:r>
            <a:endParaRPr lang="en-US" sz="1600" i="1" dirty="0"/>
          </a:p>
        </p:txBody>
      </p:sp>
      <p:sp>
        <p:nvSpPr>
          <p:cNvPr id="9" name="Oval Callout 8"/>
          <p:cNvSpPr/>
          <p:nvPr/>
        </p:nvSpPr>
        <p:spPr>
          <a:xfrm>
            <a:off x="4139952" y="3933056"/>
            <a:ext cx="4733114" cy="2232248"/>
          </a:xfrm>
          <a:prstGeom prst="wedgeEllipseCallout">
            <a:avLst>
              <a:gd name="adj1" fmla="val 41590"/>
              <a:gd name="adj2" fmla="val -82496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i="1" dirty="0" smtClean="0"/>
              <a:t>They need to look more in advance towards the demands that might be coming towards the profession – move the veterinary profession forward quicker.  They need to be more forward focused.</a:t>
            </a:r>
            <a:endParaRPr lang="en-US" sz="1600" i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79512" y="188640"/>
            <a:ext cx="8153400" cy="990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i="0" dirty="0" smtClean="0">
                <a:solidFill>
                  <a:srgbClr val="0078B0"/>
                </a:solidFill>
                <a:latin typeface="+mj-lt"/>
                <a:ea typeface="ＭＳ Ｐゴシック" charset="0"/>
                <a:cs typeface="+mj-cs"/>
              </a:rPr>
              <a:t>VSs, VNs &amp; PMs </a:t>
            </a:r>
            <a:endParaRPr lang="en-GB" sz="3200" i="0" dirty="0">
              <a:solidFill>
                <a:srgbClr val="0078B0"/>
              </a:solidFill>
              <a:latin typeface="+mj-lt"/>
              <a:ea typeface="ＭＳ Ｐゴシック" charset="0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51520" y="1412776"/>
            <a:ext cx="8232648" cy="482453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81000" marR="0" lvl="0" indent="-381000" defTabSz="914400" eaLnBrk="0" latin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lang="en-GB" sz="20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Perceived as being a fair and respected regulator </a:t>
            </a:r>
          </a:p>
          <a:p>
            <a:pPr marL="381000" marR="0" lvl="0" indent="-381000" defTabSz="914400" eaLnBrk="0" latin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lang="en-GB" sz="20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Little enthusiasm for a move away from self-regulation</a:t>
            </a:r>
          </a:p>
          <a:p>
            <a:pPr marL="381000" marR="0" lvl="0" indent="-381000" defTabSz="914400" eaLnBrk="0" latin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lang="en-GB" sz="20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Legislative Reform Order is a positive step (mainly for public perception)</a:t>
            </a:r>
          </a:p>
          <a:p>
            <a:pPr marL="381000" marR="0" lvl="0" indent="-381000" defTabSz="914400" eaLnBrk="0" latin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lang="en-GB" sz="20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Somewhat confusing relationship with us</a:t>
            </a:r>
          </a:p>
          <a:p>
            <a:pPr marL="838200" lvl="1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20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Feared and respected as regulator</a:t>
            </a:r>
          </a:p>
          <a:p>
            <a:pPr marL="838200" lvl="1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20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Feel ownership, especially concerning how money is spent</a:t>
            </a:r>
          </a:p>
          <a:p>
            <a:pPr marL="838200" lvl="1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20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Some understanding that it’s hard for us to juggle the roles</a:t>
            </a:r>
          </a:p>
          <a:p>
            <a:pPr marL="381000" marR="0" lvl="0" indent="-381000" defTabSz="914400" eaLnBrk="0" latin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tabLst/>
              <a:defRPr/>
            </a:pPr>
            <a:endParaRPr lang="en-GB" sz="2000" b="0" i="0" dirty="0" smtClean="0">
              <a:solidFill>
                <a:schemeClr val="bg1"/>
              </a:solidFill>
              <a:latin typeface="+mn-lt"/>
              <a:ea typeface="ＭＳ Ｐゴシック" charset="0"/>
              <a:cs typeface="+mn-cs"/>
            </a:endParaRPr>
          </a:p>
          <a:p>
            <a:pPr marL="381000" marR="0" lvl="0" indent="-381000" defTabSz="914400" eaLnBrk="0" latin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lang="en-GB" sz="20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Improvements could be made around</a:t>
            </a:r>
          </a:p>
          <a:p>
            <a:pPr marL="838200" lvl="1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20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Lack of engagement with the profession </a:t>
            </a:r>
          </a:p>
          <a:p>
            <a:pPr marL="838200" lvl="1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endParaRPr lang="en-GB" sz="2000" b="0" i="0" dirty="0" smtClean="0">
              <a:solidFill>
                <a:schemeClr val="bg1"/>
              </a:solidFill>
              <a:latin typeface="+mn-lt"/>
              <a:ea typeface="ＭＳ Ｐゴシック" charset="0"/>
              <a:cs typeface="+mn-cs"/>
            </a:endParaRPr>
          </a:p>
          <a:p>
            <a:pPr marL="838200" lvl="1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endParaRPr lang="en-GB" sz="2000" b="0" i="0" dirty="0" smtClean="0">
              <a:solidFill>
                <a:schemeClr val="bg1"/>
              </a:solidFill>
              <a:latin typeface="+mn-lt"/>
              <a:ea typeface="ＭＳ Ｐゴシック" charset="0"/>
              <a:cs typeface="+mn-cs"/>
            </a:endParaRPr>
          </a:p>
        </p:txBody>
      </p:sp>
      <p:sp>
        <p:nvSpPr>
          <p:cNvPr id="6" name="Slide Number Placeholder 4"/>
          <p:cNvSpPr txBox="1">
            <a:spLocks/>
          </p:cNvSpPr>
          <p:nvPr/>
        </p:nvSpPr>
        <p:spPr>
          <a:xfrm>
            <a:off x="8229600" y="6311900"/>
            <a:ext cx="533400" cy="2444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Oval Callout 8"/>
          <p:cNvSpPr/>
          <p:nvPr/>
        </p:nvSpPr>
        <p:spPr>
          <a:xfrm>
            <a:off x="6551712" y="2564904"/>
            <a:ext cx="2592288" cy="1440160"/>
          </a:xfrm>
          <a:prstGeom prst="wedgeEllipseCallout">
            <a:avLst>
              <a:gd name="adj1" fmla="val 56539"/>
              <a:gd name="adj2" fmla="val -4865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0" dirty="0" smtClean="0"/>
              <a:t>I just see that we pay a lot of money to the RCVS &amp; we get clobbered by them</a:t>
            </a:r>
            <a:r>
              <a:rPr lang="en-US" sz="1200" i="1" dirty="0" smtClean="0"/>
              <a:t>. </a:t>
            </a:r>
          </a:p>
          <a:p>
            <a:pPr algn="ctr"/>
            <a:r>
              <a:rPr lang="en-US" sz="1000" dirty="0" smtClean="0"/>
              <a:t>Large</a:t>
            </a:r>
            <a:r>
              <a:rPr lang="en-US" sz="1000" i="1" dirty="0" smtClean="0"/>
              <a:t> </a:t>
            </a:r>
            <a:r>
              <a:rPr lang="en-US" sz="1000" dirty="0" smtClean="0"/>
              <a:t>animal VS</a:t>
            </a:r>
            <a:endParaRPr lang="en-US" sz="1000" i="1" dirty="0"/>
          </a:p>
        </p:txBody>
      </p:sp>
      <p:sp>
        <p:nvSpPr>
          <p:cNvPr id="12" name="Oval Callout 11"/>
          <p:cNvSpPr/>
          <p:nvPr/>
        </p:nvSpPr>
        <p:spPr>
          <a:xfrm>
            <a:off x="6084168" y="4869160"/>
            <a:ext cx="2658368" cy="1844824"/>
          </a:xfrm>
          <a:prstGeom prst="wedgeEllipseCallout">
            <a:avLst>
              <a:gd name="adj1" fmla="val -63358"/>
              <a:gd name="adj2" fmla="val -4983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0" dirty="0" smtClean="0"/>
              <a:t>They say they serve the general public but it’s the profession that pays for them.  </a:t>
            </a:r>
          </a:p>
          <a:p>
            <a:pPr algn="ctr"/>
            <a:r>
              <a:rPr lang="en-US" sz="1000" dirty="0" smtClean="0"/>
              <a:t>Small animal VS</a:t>
            </a:r>
            <a:endParaRPr lang="en-US" sz="1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07504" y="350168"/>
            <a:ext cx="8153400" cy="990600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3200" i="0" dirty="0" smtClean="0">
                <a:solidFill>
                  <a:srgbClr val="0078B0"/>
                </a:solidFill>
                <a:latin typeface="+mj-lt"/>
                <a:ea typeface="ＭＳ Ｐゴシック" charset="0"/>
                <a:cs typeface="+mj-cs"/>
              </a:rPr>
              <a:t>RCVS Council members </a:t>
            </a:r>
            <a:endParaRPr lang="en-GB" sz="3200" i="0" dirty="0">
              <a:solidFill>
                <a:srgbClr val="0078B0"/>
              </a:solidFill>
              <a:latin typeface="+mj-lt"/>
              <a:ea typeface="ＭＳ Ｐゴシック" charset="0"/>
              <a:cs typeface="+mj-cs"/>
            </a:endParaRPr>
          </a:p>
        </p:txBody>
      </p:sp>
      <p:sp>
        <p:nvSpPr>
          <p:cNvPr id="4" name="Slide Number Placeholder 2"/>
          <p:cNvSpPr txBox="1">
            <a:spLocks/>
          </p:cNvSpPr>
          <p:nvPr/>
        </p:nvSpPr>
        <p:spPr>
          <a:xfrm>
            <a:off x="8229600" y="6311900"/>
            <a:ext cx="533400" cy="2444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251520" y="1272124"/>
            <a:ext cx="7704856" cy="5092699"/>
          </a:xfrm>
          <a:prstGeom prst="rect">
            <a:avLst/>
          </a:prstGeom>
        </p:spPr>
        <p:txBody>
          <a:bodyPr>
            <a:noAutofit/>
          </a:bodyPr>
          <a:lstStyle/>
          <a:p>
            <a:pPr marL="381000" indent="-381000" eaLnBrk="0" hangingPunct="0">
              <a:lnSpc>
                <a:spcPct val="14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24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Council members believe they are discharging regulatory functions to a high standard</a:t>
            </a:r>
          </a:p>
          <a:p>
            <a:pPr marL="381000" indent="-381000" eaLnBrk="0" hangingPunct="0">
              <a:lnSpc>
                <a:spcPct val="14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24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Appetite for change</a:t>
            </a:r>
          </a:p>
          <a:p>
            <a:pPr marL="381000" indent="-381000" eaLnBrk="0" hangingPunct="0">
              <a:lnSpc>
                <a:spcPct val="14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24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Operational Board step in the right direction</a:t>
            </a:r>
          </a:p>
          <a:p>
            <a:pPr marL="381000" indent="-381000" eaLnBrk="0" hangingPunct="0">
              <a:lnSpc>
                <a:spcPct val="14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24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Concerns around</a:t>
            </a:r>
            <a:r>
              <a:rPr lang="en-US" sz="24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:</a:t>
            </a:r>
          </a:p>
          <a:p>
            <a:pPr marL="838200" lvl="1" indent="-381000" eaLnBrk="0" hangingPunct="0">
              <a:lnSpc>
                <a:spcPct val="14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18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Duality of role</a:t>
            </a:r>
          </a:p>
          <a:p>
            <a:pPr marL="838200" lvl="1" indent="-381000" eaLnBrk="0" hangingPunct="0">
              <a:lnSpc>
                <a:spcPct val="14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18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Size of the Council </a:t>
            </a:r>
          </a:p>
          <a:p>
            <a:pPr marL="838200" lvl="1" indent="-381000" eaLnBrk="0" hangingPunct="0">
              <a:lnSpc>
                <a:spcPct val="14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18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Age and gender of Council members </a:t>
            </a:r>
          </a:p>
          <a:p>
            <a:pPr marL="838200" lvl="1" indent="-381000" eaLnBrk="0" hangingPunct="0">
              <a:lnSpc>
                <a:spcPct val="14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18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Terms for Council members and President</a:t>
            </a:r>
          </a:p>
          <a:p>
            <a:pPr marL="838200" lvl="1" indent="-381000" eaLnBrk="0" hangingPunct="0">
              <a:lnSpc>
                <a:spcPct val="14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18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Balance of member type and s</a:t>
            </a:r>
            <a:r>
              <a:rPr lang="en-GB" sz="18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election of committee members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GB" b="1" dirty="0" smtClean="0"/>
              <a:t>RCVS Council members 2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81000" lvl="0" indent="-381000">
              <a:lnSpc>
                <a:spcPct val="120000"/>
              </a:lnSpc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2800" kern="1200" dirty="0" smtClean="0"/>
              <a:t>Opportunities for improvement include:</a:t>
            </a:r>
          </a:p>
          <a:p>
            <a:pPr marL="781050" lvl="2" indent="-381000">
              <a:lnSpc>
                <a:spcPct val="120000"/>
              </a:lnSpc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kern="1200" dirty="0" smtClean="0">
                <a:solidFill>
                  <a:schemeClr val="bg1"/>
                </a:solidFill>
                <a:cs typeface="+mn-cs"/>
              </a:rPr>
              <a:t>Introducing a stronger structure to meetings, to support better adherence to meeting rules </a:t>
            </a:r>
          </a:p>
          <a:p>
            <a:pPr marL="781050" lvl="2" indent="-381000">
              <a:lnSpc>
                <a:spcPct val="120000"/>
              </a:lnSpc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kern="1200" dirty="0" smtClean="0">
                <a:solidFill>
                  <a:schemeClr val="bg1"/>
                </a:solidFill>
                <a:cs typeface="+mn-cs"/>
              </a:rPr>
              <a:t>More formal induction for new members</a:t>
            </a:r>
          </a:p>
          <a:p>
            <a:pPr marL="781050" lvl="2" indent="-381000">
              <a:lnSpc>
                <a:spcPct val="120000"/>
              </a:lnSpc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kern="1200" dirty="0" smtClean="0">
                <a:solidFill>
                  <a:schemeClr val="bg1"/>
                </a:solidFill>
                <a:cs typeface="+mn-cs"/>
              </a:rPr>
              <a:t>More pre-Council meetings</a:t>
            </a:r>
          </a:p>
          <a:p>
            <a:endParaRPr lang="en-GB" sz="2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GB" b="1" dirty="0" smtClean="0"/>
              <a:t>RCVS Council members</a:t>
            </a:r>
            <a:r>
              <a:rPr lang="en-GB" sz="28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GB" sz="2800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en-GB" sz="2800" dirty="0"/>
          </a:p>
        </p:txBody>
      </p:sp>
      <p:sp>
        <p:nvSpPr>
          <p:cNvPr id="4" name="Oval Callout 3"/>
          <p:cNvSpPr/>
          <p:nvPr/>
        </p:nvSpPr>
        <p:spPr>
          <a:xfrm>
            <a:off x="3923928" y="1124744"/>
            <a:ext cx="4968552" cy="1717875"/>
          </a:xfrm>
          <a:prstGeom prst="wedgeEllipseCallout">
            <a:avLst>
              <a:gd name="adj1" fmla="val 36851"/>
              <a:gd name="adj2" fmla="val -8031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dirty="0" smtClean="0"/>
              <a:t>I think we could be a first-rate regulator if a lot of the minutiae of micro-managing was taken away from Council and committees.</a:t>
            </a:r>
            <a:r>
              <a:rPr lang="en-US" sz="1400" dirty="0" smtClean="0"/>
              <a:t> </a:t>
            </a:r>
          </a:p>
          <a:p>
            <a:pPr algn="ctr"/>
            <a:r>
              <a:rPr lang="en-US" sz="1200" dirty="0" smtClean="0"/>
              <a:t>Elected member</a:t>
            </a:r>
            <a:endParaRPr lang="en-US" sz="1200" i="1" dirty="0"/>
          </a:p>
        </p:txBody>
      </p:sp>
      <p:sp>
        <p:nvSpPr>
          <p:cNvPr id="5" name="Oval Callout 4"/>
          <p:cNvSpPr/>
          <p:nvPr/>
        </p:nvSpPr>
        <p:spPr>
          <a:xfrm>
            <a:off x="0" y="1340768"/>
            <a:ext cx="3888432" cy="2736304"/>
          </a:xfrm>
          <a:prstGeom prst="wedgeEllipseCallout">
            <a:avLst>
              <a:gd name="adj1" fmla="val -41964"/>
              <a:gd name="adj2" fmla="val -7082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dirty="0" smtClean="0"/>
              <a:t>I think people shouldn’t stay 20 years on Council because there is a limit to how much you can contribute and you need to have a fresh intake of new blood. </a:t>
            </a:r>
            <a:r>
              <a:rPr lang="en-US" sz="1400" dirty="0" smtClean="0"/>
              <a:t> </a:t>
            </a:r>
            <a:r>
              <a:rPr lang="en-US" sz="1200" dirty="0" smtClean="0"/>
              <a:t>Elected member</a:t>
            </a:r>
            <a:endParaRPr lang="en-US" sz="1200" i="1" dirty="0"/>
          </a:p>
        </p:txBody>
      </p:sp>
      <p:sp>
        <p:nvSpPr>
          <p:cNvPr id="6" name="Oval Callout 5"/>
          <p:cNvSpPr/>
          <p:nvPr/>
        </p:nvSpPr>
        <p:spPr>
          <a:xfrm>
            <a:off x="4355976" y="3068960"/>
            <a:ext cx="4608512" cy="2448272"/>
          </a:xfrm>
          <a:prstGeom prst="wedgeEllipseCallout">
            <a:avLst>
              <a:gd name="adj1" fmla="val 48052"/>
              <a:gd name="adj2" fmla="val 5434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dirty="0" smtClean="0"/>
              <a:t>Elected members feel they are representing the profession in a political kind of way.  They are meant to be representative of the profession but not representing them – that’s an important distinction.</a:t>
            </a:r>
            <a:r>
              <a:rPr lang="en-US" sz="1400" dirty="0" smtClean="0"/>
              <a:t> </a:t>
            </a:r>
            <a:r>
              <a:rPr lang="en-US" sz="1200" dirty="0" smtClean="0"/>
              <a:t>Lay member</a:t>
            </a:r>
            <a:endParaRPr lang="en-US" sz="1200" i="1" dirty="0"/>
          </a:p>
        </p:txBody>
      </p:sp>
      <p:sp>
        <p:nvSpPr>
          <p:cNvPr id="7" name="Oval Callout 6"/>
          <p:cNvSpPr/>
          <p:nvPr/>
        </p:nvSpPr>
        <p:spPr>
          <a:xfrm>
            <a:off x="251520" y="4409728"/>
            <a:ext cx="4392489" cy="2448272"/>
          </a:xfrm>
          <a:prstGeom prst="wedgeEllipseCallout">
            <a:avLst>
              <a:gd name="adj1" fmla="val 40884"/>
              <a:gd name="adj2" fmla="val -7496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i="1" dirty="0" smtClean="0"/>
              <a:t>The profession should be very proud of the College.  And the calibre of staff working at the College is excellent too.  The Officer team also care passionately about the profession.</a:t>
            </a:r>
            <a:r>
              <a:rPr lang="en-US" sz="1400" dirty="0" smtClean="0"/>
              <a:t> </a:t>
            </a:r>
            <a:r>
              <a:rPr lang="en-US" sz="1200" dirty="0" smtClean="0"/>
              <a:t>Lay member</a:t>
            </a:r>
            <a:endParaRPr lang="en-US" sz="12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07504" y="260648"/>
            <a:ext cx="8153400" cy="990600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0" hangingPunct="0"/>
            <a:r>
              <a:rPr lang="en-GB" sz="3200" i="0" kern="0" dirty="0" smtClean="0">
                <a:solidFill>
                  <a:srgbClr val="0078B0"/>
                </a:solidFill>
                <a:latin typeface="+mj-lt"/>
                <a:ea typeface="ＭＳ Ｐゴシック" charset="0"/>
                <a:cs typeface="+mj-cs"/>
              </a:rPr>
              <a:t>VN Council</a:t>
            </a:r>
            <a:endParaRPr lang="en-GB" sz="3200" i="0" kern="0" dirty="0">
              <a:solidFill>
                <a:srgbClr val="0078B0"/>
              </a:solidFill>
              <a:latin typeface="+mj-lt"/>
              <a:ea typeface="ＭＳ Ｐゴシック" charset="0"/>
              <a:cs typeface="+mj-cs"/>
            </a:endParaRPr>
          </a:p>
        </p:txBody>
      </p:sp>
      <p:sp>
        <p:nvSpPr>
          <p:cNvPr id="4" name="Slide Number Placeholder 2"/>
          <p:cNvSpPr txBox="1">
            <a:spLocks/>
          </p:cNvSpPr>
          <p:nvPr/>
        </p:nvSpPr>
        <p:spPr>
          <a:xfrm>
            <a:off x="8229600" y="6311900"/>
            <a:ext cx="533400" cy="2444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0" y="1340768"/>
            <a:ext cx="8316416" cy="5517232"/>
          </a:xfrm>
          <a:prstGeom prst="rect">
            <a:avLst/>
          </a:prstGeom>
        </p:spPr>
        <p:txBody>
          <a:bodyPr/>
          <a:lstStyle/>
          <a:p>
            <a:pPr marL="381000" lvl="0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24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Most feel that VN Council is well run and makes good </a:t>
            </a:r>
            <a:r>
              <a:rPr lang="en-GB" sz="24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decisions (even though decision-making powers are reliant on goodwill of RCVS Council)</a:t>
            </a:r>
            <a:endParaRPr lang="en-GB" sz="2400" b="0" i="0" dirty="0" smtClean="0">
              <a:solidFill>
                <a:schemeClr val="bg1"/>
              </a:solidFill>
              <a:latin typeface="+mn-lt"/>
              <a:ea typeface="ＭＳ Ｐゴシック" charset="0"/>
              <a:cs typeface="+mn-cs"/>
            </a:endParaRPr>
          </a:p>
          <a:p>
            <a:pPr marL="342900" lvl="0" indent="-3429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endParaRPr lang="en-GB" sz="1400" b="0" i="0" dirty="0" smtClean="0">
              <a:solidFill>
                <a:schemeClr val="tx1"/>
              </a:solidFill>
              <a:latin typeface="+mn-lt"/>
            </a:endParaRPr>
          </a:p>
          <a:p>
            <a:pPr marL="381000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24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Recent and upcoming changes viewed positively, namely:</a:t>
            </a:r>
          </a:p>
          <a:p>
            <a:pPr marL="781050" lvl="2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24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Accreditation of courses done by separate bodies </a:t>
            </a:r>
          </a:p>
          <a:p>
            <a:pPr marL="781050" lvl="2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24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Appointment of a new Education Subcommittee</a:t>
            </a:r>
          </a:p>
          <a:p>
            <a:pPr marL="781050" lvl="2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24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Separation of disciplinary process from VN Council</a:t>
            </a:r>
          </a:p>
          <a:p>
            <a:pPr marL="781050" lvl="2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24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Changes to when VN Council sits (not in busy Committee week)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268760"/>
            <a:ext cx="7380312" cy="4779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lvl="0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2400" b="0" i="0" dirty="0" smtClean="0">
                <a:solidFill>
                  <a:schemeClr val="bg1"/>
                </a:solidFill>
                <a:ea typeface="ＭＳ Ｐゴシック" charset="0"/>
              </a:rPr>
              <a:t>Areas for improvements:</a:t>
            </a:r>
          </a:p>
          <a:p>
            <a:pPr marL="781050" lvl="2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2400" b="0" i="0" dirty="0" smtClean="0">
                <a:solidFill>
                  <a:schemeClr val="bg1"/>
                </a:solidFill>
                <a:ea typeface="ＭＳ Ｐゴシック" charset="0"/>
              </a:rPr>
              <a:t>Greater communication and respect between the two Councils and within the RCVS</a:t>
            </a:r>
          </a:p>
          <a:p>
            <a:pPr marL="781050" lvl="2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2400" b="0" i="0" dirty="0" smtClean="0">
                <a:solidFill>
                  <a:schemeClr val="bg1"/>
                </a:solidFill>
                <a:ea typeface="ＭＳ Ｐゴシック" charset="0"/>
              </a:rPr>
              <a:t>Better understanding amongst public about the role of veterinary nurses</a:t>
            </a:r>
          </a:p>
          <a:p>
            <a:pPr marL="781050" lvl="2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2400" b="0" i="0" dirty="0" smtClean="0">
                <a:solidFill>
                  <a:schemeClr val="bg1"/>
                </a:solidFill>
                <a:ea typeface="ＭＳ Ｐゴシック" charset="0"/>
              </a:rPr>
              <a:t>Ensuring that RCVS’ core focus is the welfare of animals and the public</a:t>
            </a:r>
          </a:p>
          <a:p>
            <a:pPr marL="781050" lvl="2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2400" b="0" i="0" dirty="0" smtClean="0">
                <a:solidFill>
                  <a:schemeClr val="bg1"/>
                </a:solidFill>
                <a:ea typeface="ＭＳ Ｐゴシック" charset="0"/>
              </a:rPr>
              <a:t>Protecting the title of veterinary nurse (underway) to ensure that the profession is properly regulated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79512" y="260648"/>
            <a:ext cx="5688013" cy="10096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i="0" u="none" strike="noStrike" kern="0" cap="none" spc="0" normalizeH="0" baseline="0" noProof="0" dirty="0" smtClean="0">
                <a:ln>
                  <a:noFill/>
                </a:ln>
                <a:solidFill>
                  <a:srgbClr val="0078B0"/>
                </a:solidFill>
                <a:effectLst/>
                <a:uLnTx/>
                <a:uFillTx/>
                <a:latin typeface="+mj-lt"/>
                <a:ea typeface="ＭＳ Ｐゴシック" charset="0"/>
                <a:cs typeface="+mj-cs"/>
              </a:rPr>
              <a:t>VN Council 2</a:t>
            </a:r>
            <a:endParaRPr kumimoji="0" lang="en-GB" sz="3200" i="0" u="none" strike="noStrike" kern="0" cap="none" spc="0" normalizeH="0" baseline="0" noProof="0" dirty="0">
              <a:ln>
                <a:noFill/>
              </a:ln>
              <a:solidFill>
                <a:srgbClr val="0078B0"/>
              </a:solidFill>
              <a:effectLst/>
              <a:uLnTx/>
              <a:uFillTx/>
              <a:latin typeface="+mj-lt"/>
              <a:ea typeface="ＭＳ Ｐゴシック" charset="0"/>
              <a:cs typeface="+mj-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VN Council 3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8229600" cy="4713387"/>
          </a:xfrm>
        </p:spPr>
        <p:txBody>
          <a:bodyPr>
            <a:normAutofit/>
          </a:bodyPr>
          <a:lstStyle/>
          <a:p>
            <a:pPr marL="381000" indent="-381000">
              <a:lnSpc>
                <a:spcPct val="120000"/>
              </a:lnSpc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2400" kern="1200" dirty="0" smtClean="0"/>
              <a:t>Want to remain part of RCVS rather than become a separate entity as:</a:t>
            </a:r>
          </a:p>
          <a:p>
            <a:pPr marL="781050" lvl="1" indent="-381000">
              <a:lnSpc>
                <a:spcPct val="120000"/>
              </a:lnSpc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2000" kern="1200" dirty="0" smtClean="0">
                <a:solidFill>
                  <a:schemeClr val="bg1"/>
                </a:solidFill>
              </a:rPr>
              <a:t>VSs and VNs work as a team, 	</a:t>
            </a:r>
          </a:p>
          <a:p>
            <a:pPr marL="781050" lvl="1" indent="-381000">
              <a:lnSpc>
                <a:spcPct val="120000"/>
              </a:lnSpc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2000" kern="1200" dirty="0" smtClean="0">
                <a:solidFill>
                  <a:schemeClr val="bg1"/>
                </a:solidFill>
              </a:rPr>
              <a:t>Better for the public, and in animals’ interests</a:t>
            </a:r>
          </a:p>
          <a:p>
            <a:pPr marL="781050" lvl="1" indent="-381000">
              <a:lnSpc>
                <a:spcPct val="120000"/>
              </a:lnSpc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2000" kern="1200" dirty="0" smtClean="0">
                <a:solidFill>
                  <a:schemeClr val="bg1"/>
                </a:solidFill>
              </a:rPr>
              <a:t>Profession currently too small to have a separate VN body </a:t>
            </a:r>
          </a:p>
          <a:p>
            <a:pPr marL="381000" indent="-381000">
              <a:lnSpc>
                <a:spcPct val="120000"/>
              </a:lnSpc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2400" kern="1200" dirty="0" smtClean="0"/>
              <a:t>However, would like the VN Council Chair to be a member of main Council</a:t>
            </a:r>
          </a:p>
          <a:p>
            <a:endParaRPr lang="en-GB" sz="2000" dirty="0"/>
          </a:p>
        </p:txBody>
      </p:sp>
      <p:sp>
        <p:nvSpPr>
          <p:cNvPr id="7" name="Oval Callout 6"/>
          <p:cNvSpPr/>
          <p:nvPr/>
        </p:nvSpPr>
        <p:spPr>
          <a:xfrm>
            <a:off x="5292080" y="4725144"/>
            <a:ext cx="3491880" cy="1800200"/>
          </a:xfrm>
          <a:prstGeom prst="wedgeEllipseCallout">
            <a:avLst>
              <a:gd name="adj1" fmla="val -47147"/>
              <a:gd name="adj2" fmla="val -6361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i="1" dirty="0" smtClean="0"/>
              <a:t>It is disappointing that we don’t have a vote (on main Council) – we are a team and we work shoulder to shoulder and side by side.</a:t>
            </a:r>
            <a:endParaRPr lang="en-US" sz="1400" i="1" dirty="0"/>
          </a:p>
        </p:txBody>
      </p:sp>
      <p:sp>
        <p:nvSpPr>
          <p:cNvPr id="8" name="Oval Callout 7"/>
          <p:cNvSpPr/>
          <p:nvPr/>
        </p:nvSpPr>
        <p:spPr>
          <a:xfrm>
            <a:off x="0" y="4581128"/>
            <a:ext cx="4283968" cy="2060848"/>
          </a:xfrm>
          <a:prstGeom prst="wedgeEllipseCallout">
            <a:avLst>
              <a:gd name="adj1" fmla="val 56040"/>
              <a:gd name="adj2" fmla="val -5453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i="1" dirty="0" smtClean="0"/>
              <a:t>I would like to see RCVS keeping the VNs under their wing. The nurses could if they chose set up another organisation but I think that would be quite foolish for a variety of reasons, one of which is financial.</a:t>
            </a:r>
            <a:endParaRPr lang="en-US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79512" y="260648"/>
            <a:ext cx="8153400" cy="990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en-GB" sz="3200" i="0" dirty="0" smtClean="0">
                <a:solidFill>
                  <a:srgbClr val="0078B0"/>
                </a:solidFill>
                <a:latin typeface="+mj-lt"/>
                <a:ea typeface="ＭＳ Ｐゴシック" charset="0"/>
                <a:cs typeface="+mj-cs"/>
              </a:rPr>
              <a:t>RCVS staff </a:t>
            </a:r>
            <a:endParaRPr lang="en-GB" sz="3200" i="0" dirty="0">
              <a:solidFill>
                <a:srgbClr val="0078B0"/>
              </a:solidFill>
              <a:latin typeface="+mj-lt"/>
              <a:ea typeface="ＭＳ Ｐゴシック" charset="0"/>
              <a:cs typeface="+mj-cs"/>
            </a:endParaRPr>
          </a:p>
        </p:txBody>
      </p:sp>
      <p:sp>
        <p:nvSpPr>
          <p:cNvPr id="4" name="Slide Number Placeholder 2"/>
          <p:cNvSpPr txBox="1">
            <a:spLocks/>
          </p:cNvSpPr>
          <p:nvPr/>
        </p:nvSpPr>
        <p:spPr>
          <a:xfrm>
            <a:off x="8229600" y="6311900"/>
            <a:ext cx="533400" cy="2444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0" y="1353824"/>
            <a:ext cx="8892480" cy="5381931"/>
          </a:xfrm>
          <a:prstGeom prst="rect">
            <a:avLst/>
          </a:prstGeom>
        </p:spPr>
        <p:txBody>
          <a:bodyPr>
            <a:noAutofit/>
          </a:bodyPr>
          <a:lstStyle/>
          <a:p>
            <a:pPr marL="781050" lvl="2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20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Good place to work</a:t>
            </a:r>
          </a:p>
          <a:p>
            <a:pPr marL="781050" lvl="2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20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CEO listening to staff and addressing concerns</a:t>
            </a:r>
          </a:p>
          <a:p>
            <a:pPr marL="781050" marR="0" lvl="2" indent="-381000" defTabSz="914400" eaLnBrk="0" latin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lang="en-GB" sz="20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Proud of work as a regulator </a:t>
            </a:r>
          </a:p>
          <a:p>
            <a:pPr marL="781050" lvl="2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20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Some feel under-resourced and complain about a lack of training and progression</a:t>
            </a:r>
          </a:p>
          <a:p>
            <a:pPr marL="781050" lvl="2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20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Key priorities for staff:</a:t>
            </a:r>
          </a:p>
          <a:p>
            <a:pPr marL="1238250" lvl="3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18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Resolve issues with the database urgently</a:t>
            </a:r>
          </a:p>
          <a:p>
            <a:pPr marL="1238250" lvl="3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18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Invest in more staff to ensure standards are maintained</a:t>
            </a:r>
          </a:p>
          <a:p>
            <a:pPr marL="1238250" lvl="3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18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Increase staff motivation (through training courses, internal promotions, positive feedback and better working relationships with Council)</a:t>
            </a:r>
          </a:p>
          <a:p>
            <a:pPr marL="1238250" lvl="3" indent="-381000" eaLnBrk="0" hangingPunct="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GB" sz="18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Become more outward-facing, including clarifying the dual role of the RCVS to the public and the profession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0" y="116632"/>
            <a:ext cx="6300192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en-US" sz="3200" i="0" dirty="0" smtClean="0">
                <a:solidFill>
                  <a:srgbClr val="0078B0"/>
                </a:solidFill>
                <a:latin typeface="+mj-lt"/>
                <a:ea typeface="ＭＳ Ｐゴシック" charset="0"/>
                <a:cs typeface="+mj-cs"/>
              </a:rPr>
              <a:t>Qualitative: key messages</a:t>
            </a:r>
            <a:endParaRPr lang="en-GB" sz="3200" i="0" dirty="0">
              <a:solidFill>
                <a:srgbClr val="0078B0"/>
              </a:solidFill>
              <a:latin typeface="+mj-lt"/>
              <a:ea typeface="ＭＳ Ｐゴシック" charset="0"/>
              <a:cs typeface="+mj-cs"/>
            </a:endParaRPr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>
          <a:xfrm>
            <a:off x="8229600" y="6311900"/>
            <a:ext cx="533400" cy="2444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0" y="1268760"/>
            <a:ext cx="8964488" cy="558924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781050" lvl="2" indent="-381000" eaLnBrk="0" hangingPunct="0">
              <a:lnSpc>
                <a:spcPct val="14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3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Optimism for the future – change is welcomed; high expectations of new CEO</a:t>
            </a:r>
          </a:p>
          <a:p>
            <a:pPr marL="781050" marR="0" lvl="2" indent="-381000" defTabSz="914400" eaLnBrk="0" latinLnBrk="0" hangingPunct="0">
              <a:lnSpc>
                <a:spcPct val="14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tabLst/>
              <a:defRPr/>
            </a:pPr>
            <a:endParaRPr lang="en-US" sz="2300" b="0" i="0" dirty="0" smtClean="0">
              <a:solidFill>
                <a:schemeClr val="bg1"/>
              </a:solidFill>
              <a:latin typeface="+mn-lt"/>
              <a:ea typeface="ＭＳ Ｐゴシック" charset="0"/>
              <a:cs typeface="+mn-cs"/>
            </a:endParaRPr>
          </a:p>
          <a:p>
            <a:pPr marL="781050" marR="0" lvl="2" indent="-381000" defTabSz="914400" eaLnBrk="0" latinLnBrk="0" hangingPunct="0">
              <a:lnSpc>
                <a:spcPct val="14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lang="en-US" sz="23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RCVS is generally perceived as a good, fair and just regulator</a:t>
            </a:r>
          </a:p>
          <a:p>
            <a:pPr marL="781050" lvl="2" indent="-381000" eaLnBrk="0" hangingPunct="0">
              <a:lnSpc>
                <a:spcPct val="14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endParaRPr lang="en-US" sz="2300" b="0" i="0" dirty="0" smtClean="0">
              <a:solidFill>
                <a:schemeClr val="bg1"/>
              </a:solidFill>
              <a:latin typeface="+mn-lt"/>
              <a:ea typeface="ＭＳ Ｐゴシック" charset="0"/>
              <a:cs typeface="+mn-cs"/>
            </a:endParaRPr>
          </a:p>
          <a:p>
            <a:pPr marL="781050" lvl="2" indent="-381000" eaLnBrk="0" hangingPunct="0">
              <a:lnSpc>
                <a:spcPct val="14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3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The LRO is positive, but further reform may be required</a:t>
            </a:r>
          </a:p>
          <a:p>
            <a:pPr marL="781050" lvl="2" indent="-381000" eaLnBrk="0" hangingPunct="0">
              <a:lnSpc>
                <a:spcPct val="14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endParaRPr lang="en-US" sz="2300" b="0" i="0" dirty="0" smtClean="0">
              <a:solidFill>
                <a:schemeClr val="bg1"/>
              </a:solidFill>
              <a:latin typeface="+mn-lt"/>
              <a:ea typeface="ＭＳ Ｐゴシック" charset="0"/>
              <a:cs typeface="+mn-cs"/>
            </a:endParaRPr>
          </a:p>
          <a:p>
            <a:pPr marL="781050" lvl="2" indent="-381000" eaLnBrk="0" hangingPunct="0">
              <a:lnSpc>
                <a:spcPct val="14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3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The ability to be both regulator and Royal College is a source of concern to external stakeholders</a:t>
            </a:r>
          </a:p>
          <a:p>
            <a:pPr marL="781050" lvl="2" indent="-381000" eaLnBrk="0" hangingPunct="0">
              <a:lnSpc>
                <a:spcPct val="14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endParaRPr lang="en-US" sz="2300" b="0" i="0" dirty="0" smtClean="0">
              <a:solidFill>
                <a:schemeClr val="bg1"/>
              </a:solidFill>
              <a:latin typeface="+mn-lt"/>
              <a:ea typeface="ＭＳ Ｐゴシック" charset="0"/>
              <a:cs typeface="+mn-cs"/>
            </a:endParaRPr>
          </a:p>
          <a:p>
            <a:pPr marL="781050" lvl="2" indent="-381000" eaLnBrk="0" hangingPunct="0">
              <a:lnSpc>
                <a:spcPct val="14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3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Communication with the professions has improved, but lack of proactive engagement an ongoing issue</a:t>
            </a:r>
          </a:p>
          <a:p>
            <a:pPr marL="781050" lvl="2" indent="-381000" eaLnBrk="0" hangingPunct="0">
              <a:lnSpc>
                <a:spcPct val="14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endParaRPr lang="en-US" sz="2300" b="0" i="0" dirty="0" smtClean="0">
              <a:solidFill>
                <a:schemeClr val="bg1"/>
              </a:solidFill>
              <a:latin typeface="+mn-lt"/>
              <a:ea typeface="ＭＳ Ｐゴシック" charset="0"/>
              <a:cs typeface="+mn-cs"/>
            </a:endParaRPr>
          </a:p>
          <a:p>
            <a:pPr marL="781050" lvl="2" indent="-381000" eaLnBrk="0" hangingPunct="0">
              <a:lnSpc>
                <a:spcPct val="14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3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Need to do more to show RCVS is open, transparent and outward-facing</a:t>
            </a:r>
          </a:p>
          <a:p>
            <a:pPr marL="342900" lvl="0" indent="-3429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endParaRPr lang="en-US" sz="2000" b="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260648"/>
            <a:ext cx="8153400" cy="752128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0" hangingPunct="0">
              <a:lnSpc>
                <a:spcPct val="110000"/>
              </a:lnSpc>
              <a:defRPr/>
            </a:pPr>
            <a:r>
              <a:rPr lang="en-US" sz="3200" i="0" dirty="0" smtClean="0">
                <a:solidFill>
                  <a:srgbClr val="0078B0"/>
                </a:solidFill>
                <a:latin typeface="+mj-lt"/>
                <a:ea typeface="ＭＳ Ｐゴシック" charset="0"/>
                <a:cs typeface="+mj-cs"/>
              </a:rPr>
              <a:t>Key messages 2</a:t>
            </a:r>
            <a:endParaRPr lang="en-GB" sz="3200" i="0" dirty="0">
              <a:solidFill>
                <a:srgbClr val="0078B0"/>
              </a:solidFill>
              <a:latin typeface="+mj-lt"/>
              <a:ea typeface="ＭＳ Ｐゴシック" charset="0"/>
              <a:cs typeface="+mj-cs"/>
            </a:endParaRPr>
          </a:p>
        </p:txBody>
      </p:sp>
      <p:sp>
        <p:nvSpPr>
          <p:cNvPr id="4" name="Slide Number Placeholder 2"/>
          <p:cNvSpPr txBox="1">
            <a:spLocks/>
          </p:cNvSpPr>
          <p:nvPr/>
        </p:nvSpPr>
        <p:spPr>
          <a:xfrm>
            <a:off x="8229600" y="6311900"/>
            <a:ext cx="533400" cy="2444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179512" y="1268760"/>
            <a:ext cx="8964488" cy="50405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 sz="20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RCVS needs to demonstrate it is an up-to-date </a:t>
            </a:r>
            <a:r>
              <a:rPr lang="en-US" sz="2000" b="0" i="0" dirty="0" err="1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organisation</a:t>
            </a:r>
            <a:r>
              <a:rPr lang="en-US" sz="20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 and not an ‘old-boys club’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" pitchFamily="34" charset="0"/>
              <a:buChar char="•"/>
              <a:tabLst/>
              <a:defRPr/>
            </a:pPr>
            <a:endParaRPr lang="en-US" sz="2000" b="0" i="0" dirty="0" smtClean="0">
              <a:solidFill>
                <a:schemeClr val="bg1"/>
              </a:solidFill>
              <a:latin typeface="+mn-lt"/>
              <a:ea typeface="ＭＳ Ｐゴシック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 sz="20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A greater focus on animal welfare and engagement with the public is a recurring theme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" pitchFamily="34" charset="0"/>
              <a:buChar char="•"/>
              <a:tabLst/>
              <a:defRPr/>
            </a:pPr>
            <a:endParaRPr lang="en-US" sz="2000" b="0" i="0" dirty="0" smtClean="0">
              <a:solidFill>
                <a:schemeClr val="bg1"/>
              </a:solidFill>
              <a:latin typeface="+mn-lt"/>
              <a:ea typeface="ＭＳ Ｐゴシック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 sz="20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Clarify the position of veterinary nursing within the RCVS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" pitchFamily="34" charset="0"/>
              <a:buChar char="•"/>
              <a:tabLst/>
              <a:defRPr/>
            </a:pPr>
            <a:endParaRPr lang="en-US" sz="2000" b="0" i="0" dirty="0" smtClean="0">
              <a:solidFill>
                <a:schemeClr val="bg1"/>
              </a:solidFill>
              <a:latin typeface="+mn-lt"/>
              <a:ea typeface="ＭＳ Ｐゴシック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 sz="20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Improve the efficiency of RCVS Council meetings, clarify the role of Council members, and review the structure of Council and its committees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" pitchFamily="34" charset="0"/>
              <a:buChar char="•"/>
              <a:tabLst/>
              <a:defRPr/>
            </a:pPr>
            <a:endParaRPr lang="en-US" sz="2000" b="0" i="0" dirty="0" smtClean="0">
              <a:solidFill>
                <a:schemeClr val="bg1"/>
              </a:solidFill>
              <a:latin typeface="+mn-lt"/>
              <a:ea typeface="ＭＳ Ｐゴシック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 sz="2000" b="0" i="0" dirty="0" smtClean="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rPr>
              <a:t>Improving internal communications, increasing resourcing, and better IT systems are considered priorities by RCVS staff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Disciplinary interviews</a:t>
            </a:r>
            <a:endParaRPr lang="en-GB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340768"/>
            <a:ext cx="7283152" cy="518457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Telephone interviews with 9 people (relating to 8 cases) whose complaint about a vet had reached a DC over the last two years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Interviews were an average of 25 minutes, held during February and March 2013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Of the 9 complainants, 3 were veterinary surgeons and 1 was a veterinary nurse.</a:t>
            </a:r>
            <a:endParaRPr lang="en-GB" sz="2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Key messages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340768"/>
            <a:ext cx="8856984" cy="551723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chemeClr val="bg1"/>
              </a:buClr>
              <a:buSzPct val="100000"/>
              <a:defRPr/>
            </a:pPr>
            <a:r>
              <a:rPr lang="en-GB" sz="2300" dirty="0" smtClean="0"/>
              <a:t>The time it takes for a case to reach a disciplinary hearing is the main concern</a:t>
            </a:r>
          </a:p>
          <a:p>
            <a:pPr>
              <a:lnSpc>
                <a:spcPct val="120000"/>
              </a:lnSpc>
              <a:buClr>
                <a:schemeClr val="bg1"/>
              </a:buClr>
              <a:buSzPct val="100000"/>
              <a:defRPr/>
            </a:pPr>
            <a:r>
              <a:rPr lang="en-GB" sz="2300" dirty="0" smtClean="0"/>
              <a:t>Most acknowledged the thoroughness of the process</a:t>
            </a:r>
          </a:p>
          <a:p>
            <a:pPr>
              <a:lnSpc>
                <a:spcPct val="120000"/>
              </a:lnSpc>
              <a:buClr>
                <a:schemeClr val="bg1"/>
              </a:buClr>
              <a:buSzPct val="100000"/>
              <a:defRPr/>
            </a:pPr>
            <a:r>
              <a:rPr lang="en-US" sz="2300" dirty="0" smtClean="0"/>
              <a:t>Interviewees perceive that the RCVS is overly lenient with ‘defendants’</a:t>
            </a:r>
          </a:p>
          <a:p>
            <a:pPr>
              <a:lnSpc>
                <a:spcPct val="120000"/>
              </a:lnSpc>
              <a:buClr>
                <a:schemeClr val="bg1"/>
              </a:buClr>
              <a:buSzPct val="100000"/>
              <a:defRPr/>
            </a:pPr>
            <a:r>
              <a:rPr lang="en-US" sz="2300" dirty="0" smtClean="0"/>
              <a:t>Some questioned the </a:t>
            </a:r>
            <a:r>
              <a:rPr lang="en-US" sz="2300" dirty="0" err="1" smtClean="0"/>
              <a:t>rigour</a:t>
            </a:r>
            <a:r>
              <a:rPr lang="en-US" sz="2300" dirty="0" smtClean="0"/>
              <a:t> with which the RCVS pursues a case</a:t>
            </a:r>
          </a:p>
          <a:p>
            <a:pPr>
              <a:lnSpc>
                <a:spcPct val="120000"/>
              </a:lnSpc>
              <a:buClr>
                <a:schemeClr val="bg1"/>
              </a:buClr>
              <a:buSzPct val="100000"/>
              <a:defRPr/>
            </a:pPr>
            <a:r>
              <a:rPr lang="en-GB" sz="2300" dirty="0" smtClean="0"/>
              <a:t>Lack of communication is an issue both during and after a case</a:t>
            </a:r>
          </a:p>
          <a:p>
            <a:pPr>
              <a:lnSpc>
                <a:spcPct val="120000"/>
              </a:lnSpc>
              <a:buClr>
                <a:schemeClr val="bg1"/>
              </a:buClr>
              <a:buSzPct val="100000"/>
              <a:defRPr/>
            </a:pPr>
            <a:r>
              <a:rPr lang="en-US" sz="2300" dirty="0" smtClean="0"/>
              <a:t>In the main the way hearings were managed, RCVS staff and the panels were all thought to be extremely professional</a:t>
            </a:r>
            <a:endParaRPr lang="en-GB" sz="2300" dirty="0" smtClean="0"/>
          </a:p>
          <a:p>
            <a:pPr marL="381000" lvl="0" indent="-381000">
              <a:lnSpc>
                <a:spcPct val="120000"/>
              </a:lnSpc>
              <a:buClr>
                <a:schemeClr val="bg1"/>
              </a:buClr>
              <a:buSzPct val="100000"/>
              <a:buFont typeface="Wingdings" pitchFamily="2" charset="2"/>
              <a:buChar char="Ø"/>
              <a:defRPr/>
            </a:pPr>
            <a:endParaRPr lang="en-GB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Quotes from interviewees</a:t>
            </a:r>
            <a:endParaRPr lang="en-GB" b="1" dirty="0"/>
          </a:p>
        </p:txBody>
      </p:sp>
      <p:sp>
        <p:nvSpPr>
          <p:cNvPr id="4" name="Oval Callout 3"/>
          <p:cNvSpPr/>
          <p:nvPr/>
        </p:nvSpPr>
        <p:spPr>
          <a:xfrm>
            <a:off x="4716016" y="3642151"/>
            <a:ext cx="3888432" cy="3215849"/>
          </a:xfrm>
          <a:prstGeom prst="wedgeEllipseCallout">
            <a:avLst>
              <a:gd name="adj1" fmla="val -55200"/>
              <a:gd name="adj2" fmla="val -4087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/>
              <a:t>(</a:t>
            </a:r>
            <a:r>
              <a:rPr lang="en-US" sz="1800" i="1" dirty="0" smtClean="0"/>
              <a:t>We) did not feel that the RCVS did a very good job at all…You fail to see how the panel came up with the (verdict) they did…it’s the difference between ‘in all probability’ and ‘absolute certainty’’ .</a:t>
            </a:r>
            <a:endParaRPr lang="en-US" sz="1800" dirty="0" smtClean="0"/>
          </a:p>
        </p:txBody>
      </p:sp>
      <p:sp>
        <p:nvSpPr>
          <p:cNvPr id="5" name="Oval Callout 4"/>
          <p:cNvSpPr/>
          <p:nvPr/>
        </p:nvSpPr>
        <p:spPr>
          <a:xfrm>
            <a:off x="251520" y="3933056"/>
            <a:ext cx="3672408" cy="2088231"/>
          </a:xfrm>
          <a:prstGeom prst="wedgeEllipseCallout">
            <a:avLst>
              <a:gd name="adj1" fmla="val 56539"/>
              <a:gd name="adj2" fmla="val -4865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i="1" dirty="0" smtClean="0"/>
              <a:t>I think they did a terrific job…they communicated with us very well…I can’t think of any improvements.</a:t>
            </a:r>
            <a:endParaRPr lang="en-US" sz="1800" i="1" dirty="0"/>
          </a:p>
        </p:txBody>
      </p:sp>
      <p:sp>
        <p:nvSpPr>
          <p:cNvPr id="6" name="Oval Callout 5"/>
          <p:cNvSpPr/>
          <p:nvPr/>
        </p:nvSpPr>
        <p:spPr>
          <a:xfrm>
            <a:off x="4716016" y="1340768"/>
            <a:ext cx="4032448" cy="2218568"/>
          </a:xfrm>
          <a:prstGeom prst="wedgeEllipseCallout">
            <a:avLst>
              <a:gd name="adj1" fmla="val -60897"/>
              <a:gd name="adj2" fmla="val 3613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i="1" dirty="0" smtClean="0"/>
              <a:t>They take complaints seriously, but don’t have robust (enough) processes to make sure they are concluded satisfactorily.</a:t>
            </a:r>
            <a:endParaRPr lang="en-US" sz="1800" i="1" dirty="0"/>
          </a:p>
        </p:txBody>
      </p:sp>
      <p:sp>
        <p:nvSpPr>
          <p:cNvPr id="7" name="Oval Callout 6"/>
          <p:cNvSpPr/>
          <p:nvPr/>
        </p:nvSpPr>
        <p:spPr>
          <a:xfrm>
            <a:off x="467544" y="1412776"/>
            <a:ext cx="3456384" cy="2053539"/>
          </a:xfrm>
          <a:prstGeom prst="wedgeEllipseCallout">
            <a:avLst>
              <a:gd name="adj1" fmla="val 47282"/>
              <a:gd name="adj2" fmla="val 60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 smtClean="0"/>
              <a:t>I</a:t>
            </a:r>
            <a:r>
              <a:rPr lang="en-GB" sz="1800" i="1" dirty="0" smtClean="0"/>
              <a:t>t was two years of hell…far too long…felt like my practice was the defendant, not the nurse.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7488510" cy="1009650"/>
          </a:xfrm>
        </p:spPr>
        <p:txBody>
          <a:bodyPr/>
          <a:lstStyle/>
          <a:p>
            <a:r>
              <a:rPr lang="en-US" b="1" dirty="0" smtClean="0"/>
              <a:t>Best regulatory practice:</a:t>
            </a:r>
            <a:br>
              <a:rPr lang="en-US" b="1" dirty="0" smtClean="0"/>
            </a:br>
            <a:r>
              <a:rPr lang="en-US" b="1" dirty="0" smtClean="0"/>
              <a:t>governance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Of the 15 regulators: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7-14 member governing bodies – direction of travel is 8-12</a:t>
            </a:r>
          </a:p>
          <a:p>
            <a:endParaRPr lang="en-US" dirty="0" smtClean="0"/>
          </a:p>
          <a:p>
            <a:r>
              <a:rPr lang="en-US" dirty="0" smtClean="0"/>
              <a:t>At least parity of lay/professional members (except international veterinary regulators)</a:t>
            </a:r>
          </a:p>
          <a:p>
            <a:endParaRPr lang="en-US" dirty="0" smtClean="0"/>
          </a:p>
          <a:p>
            <a:r>
              <a:rPr lang="en-US" dirty="0" smtClean="0"/>
              <a:t>All but one have separated regulation from representation, or delegated professional role elsewhere</a:t>
            </a:r>
          </a:p>
          <a:p>
            <a:endParaRPr lang="en-US" dirty="0" smtClean="0"/>
          </a:p>
          <a:p>
            <a:r>
              <a:rPr lang="en-US" dirty="0" smtClean="0"/>
              <a:t>Most UK regulators are London based – see GMC for learning about establishing presence regionally and in the four countries</a:t>
            </a:r>
          </a:p>
          <a:p>
            <a:endParaRPr lang="en-US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Best regulatory practice:</a:t>
            </a:r>
            <a:br>
              <a:rPr lang="en-US" b="1" dirty="0" smtClean="0"/>
            </a:br>
            <a:r>
              <a:rPr lang="en-US" b="1" dirty="0" smtClean="0"/>
              <a:t>standards and guidance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Regulators tend to have a single code covering multiple professions. Specificity achieved by having additional guidance for each profession (</a:t>
            </a:r>
            <a:r>
              <a:rPr lang="en-US" dirty="0" err="1" smtClean="0"/>
              <a:t>eg</a:t>
            </a:r>
            <a:r>
              <a:rPr lang="en-US" dirty="0" smtClean="0"/>
              <a:t> HCPC)</a:t>
            </a:r>
          </a:p>
          <a:p>
            <a:endParaRPr lang="en-US" dirty="0" smtClean="0"/>
          </a:p>
          <a:p>
            <a:r>
              <a:rPr lang="en-US" dirty="0" smtClean="0"/>
              <a:t>General Optical Council has two codes – one for individual registrants and one for business registrants</a:t>
            </a:r>
          </a:p>
          <a:p>
            <a:endParaRPr lang="en-US" dirty="0" smtClean="0"/>
          </a:p>
          <a:p>
            <a:r>
              <a:rPr lang="en-US" dirty="0" smtClean="0"/>
              <a:t>Innovative practice: GMC has developed range of learning materials to help doctors apply standards</a:t>
            </a:r>
          </a:p>
          <a:p>
            <a:endParaRPr lang="en-US" dirty="0" smtClean="0"/>
          </a:p>
          <a:p>
            <a:r>
              <a:rPr lang="en-US" dirty="0" smtClean="0"/>
              <a:t>Law Commission proposal to distinguish between mandatory and optional guidance met with a mixed response</a:t>
            </a:r>
            <a:endParaRPr lang="en-GB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Best regulatory practice: registration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24536"/>
          </a:xfrm>
        </p:spPr>
        <p:txBody>
          <a:bodyPr>
            <a:normAutofit fontScale="25000" lnSpcReduction="20000"/>
          </a:bodyPr>
          <a:lstStyle/>
          <a:p>
            <a:r>
              <a:rPr lang="en-US" sz="7200" dirty="0" smtClean="0"/>
              <a:t>Registers range from 2,000 to over 670,000 (international veterinary regulators 2,400-3,000)</a:t>
            </a:r>
          </a:p>
          <a:p>
            <a:endParaRPr lang="en-US" sz="7200" dirty="0" smtClean="0"/>
          </a:p>
          <a:p>
            <a:r>
              <a:rPr lang="en-US" sz="7200" dirty="0" smtClean="0"/>
              <a:t>To register: evidence of good health, good character, qualifications, professional indemnity (some also ask for police check and proof of identity)</a:t>
            </a:r>
          </a:p>
          <a:p>
            <a:endParaRPr lang="en-US" sz="7200" dirty="0" smtClean="0"/>
          </a:p>
          <a:p>
            <a:r>
              <a:rPr lang="en-US" sz="7200" dirty="0" smtClean="0"/>
              <a:t>Key Performance Indicators for registration departments </a:t>
            </a:r>
          </a:p>
          <a:p>
            <a:endParaRPr lang="en-US" sz="7200" dirty="0" smtClean="0"/>
          </a:p>
          <a:p>
            <a:r>
              <a:rPr lang="en-US" sz="7200" dirty="0" smtClean="0"/>
              <a:t>Greater use of e-billing and online accounts for registrants</a:t>
            </a:r>
          </a:p>
          <a:p>
            <a:endParaRPr lang="en-US" sz="7200" dirty="0" smtClean="0"/>
          </a:p>
          <a:p>
            <a:r>
              <a:rPr lang="en-US" sz="7200" dirty="0" smtClean="0"/>
              <a:t>Fees vary widely: from </a:t>
            </a:r>
            <a:r>
              <a:rPr lang="en-GB" sz="7200" dirty="0" smtClean="0"/>
              <a:t>£76 (new UK graduates registering with HCPC) to £800 (chiropractors) and £1,000 (some barristers). International veterinary regulators $435 (Australia $), $440 (New Zealand $), around $1,100 (Canada – complex fees structure)</a:t>
            </a:r>
            <a:endParaRPr lang="en-US" sz="7200" dirty="0" smtClean="0"/>
          </a:p>
          <a:p>
            <a:endParaRPr lang="en-US" sz="7200" dirty="0" smtClean="0"/>
          </a:p>
          <a:p>
            <a:r>
              <a:rPr lang="en-US" sz="7200" dirty="0" smtClean="0"/>
              <a:t>Some have lower fee rates for first year; General Optical Council and Bar Standards Council reduce fees for registrants on low incomes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Best regulatory practice: </a:t>
            </a:r>
            <a:br>
              <a:rPr lang="en-US" b="1" dirty="0" smtClean="0"/>
            </a:br>
            <a:r>
              <a:rPr lang="en-US" b="1" dirty="0" smtClean="0"/>
              <a:t>Education and training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Shift towards more outcome-focused, risk-based QA</a:t>
            </a:r>
          </a:p>
          <a:p>
            <a:endParaRPr lang="en-US" dirty="0" smtClean="0"/>
          </a:p>
          <a:p>
            <a:r>
              <a:rPr lang="en-US" dirty="0" smtClean="0"/>
              <a:t>Lay people (and sometimes students) key part of QA visit team and some seek views from public on QA visits</a:t>
            </a:r>
          </a:p>
          <a:p>
            <a:endParaRPr lang="en-US" dirty="0" smtClean="0"/>
          </a:p>
          <a:p>
            <a:r>
              <a:rPr lang="en-US" dirty="0" smtClean="0"/>
              <a:t>CPD requirements vary (international veterinary regulators tend to require 20 hours a year (over 2 or 3 year cycles). Some require % hours on learning with other professionals</a:t>
            </a:r>
          </a:p>
          <a:p>
            <a:endParaRPr lang="en-US" dirty="0" smtClean="0"/>
          </a:p>
          <a:p>
            <a:r>
              <a:rPr lang="en-US" dirty="0" smtClean="0"/>
              <a:t>Online recording of CPD increasingly common and many are reviewing CPD requirements and processes</a:t>
            </a:r>
            <a:endParaRPr lang="en-GB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Best regulatory practice: </a:t>
            </a:r>
            <a:br>
              <a:rPr lang="en-US" b="1" dirty="0" smtClean="0"/>
            </a:br>
            <a:r>
              <a:rPr lang="en-US" b="1" dirty="0" smtClean="0"/>
              <a:t>handling complaints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997152"/>
          </a:xfrm>
        </p:spPr>
        <p:txBody>
          <a:bodyPr>
            <a:normAutofit fontScale="47500" lnSpcReduction="20000"/>
          </a:bodyPr>
          <a:lstStyle/>
          <a:p>
            <a:r>
              <a:rPr lang="en-US" sz="4200" dirty="0" smtClean="0"/>
              <a:t>Wide variations in numbers of complaints and source (GMC 8,781 concerns in 2011, 23% year-on-year increase and greatest increase from public)</a:t>
            </a:r>
          </a:p>
          <a:p>
            <a:endParaRPr lang="en-US" sz="4200" dirty="0" smtClean="0"/>
          </a:p>
          <a:p>
            <a:r>
              <a:rPr lang="en-US" sz="4200" dirty="0" smtClean="0"/>
              <a:t>Timeframes for responding to complaints about services of regulator, but not for responding to complaints about registrants</a:t>
            </a:r>
          </a:p>
          <a:p>
            <a:endParaRPr lang="en-US" sz="4200" dirty="0" smtClean="0"/>
          </a:p>
          <a:p>
            <a:r>
              <a:rPr lang="en-US" sz="4200" dirty="0" smtClean="0"/>
              <a:t>Different approaches to investigation – e.g. </a:t>
            </a:r>
            <a:r>
              <a:rPr lang="en-GB" sz="4200" dirty="0" smtClean="0"/>
              <a:t>GMC refers ‘Stream 2’ complaints to employer</a:t>
            </a:r>
            <a:endParaRPr lang="en-US" sz="4200" dirty="0" smtClean="0"/>
          </a:p>
          <a:p>
            <a:endParaRPr lang="en-US" sz="4200" dirty="0" smtClean="0"/>
          </a:p>
          <a:p>
            <a:r>
              <a:rPr lang="en-US" sz="4200" dirty="0" smtClean="0"/>
              <a:t>Some responded to gaps in redress arrangements – GDC funds service for complaints about private treatment (most resolved &lt;week, annual cost c.</a:t>
            </a:r>
            <a:r>
              <a:rPr lang="en-GB" sz="4200" dirty="0" smtClean="0"/>
              <a:t>£500k); GOC contracts with Optical Consumer Complaints Service</a:t>
            </a:r>
          </a:p>
          <a:p>
            <a:endParaRPr lang="en-US" sz="4200" dirty="0" smtClean="0"/>
          </a:p>
          <a:p>
            <a:r>
              <a:rPr lang="en-US" sz="4200" dirty="0" smtClean="0"/>
              <a:t>Emphasis on improving way explain processes/outcomes (e.g. GMC pilot meeting scheme)</a:t>
            </a:r>
            <a:endParaRPr lang="en-GB" sz="4200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Best regulatory practice: </a:t>
            </a:r>
            <a:br>
              <a:rPr lang="en-US" b="1" dirty="0" smtClean="0"/>
            </a:br>
            <a:r>
              <a:rPr lang="en-US" b="1" dirty="0" smtClean="0"/>
              <a:t>fitness to </a:t>
            </a:r>
            <a:r>
              <a:rPr lang="en-US" b="1" dirty="0" err="1" smtClean="0"/>
              <a:t>practise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52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Main statutory grounds for impairment: misconduct, deficient performance, adverse health, criminal convictions/cautions</a:t>
            </a:r>
          </a:p>
          <a:p>
            <a:endParaRPr lang="en-US" dirty="0" smtClean="0"/>
          </a:p>
          <a:p>
            <a:r>
              <a:rPr lang="en-US" dirty="0" smtClean="0"/>
              <a:t>Moves to make processes swifter, more streamlined and more proportionate</a:t>
            </a:r>
          </a:p>
          <a:p>
            <a:endParaRPr lang="en-US" dirty="0" smtClean="0"/>
          </a:p>
          <a:p>
            <a:r>
              <a:rPr lang="en-US" dirty="0" smtClean="0"/>
              <a:t>A number of regulators using KPIs to drive performance </a:t>
            </a:r>
          </a:p>
          <a:p>
            <a:endParaRPr lang="en-US" dirty="0" smtClean="0"/>
          </a:p>
          <a:p>
            <a:r>
              <a:rPr lang="en-US" dirty="0" smtClean="0"/>
              <a:t>Drive for independent adjudication</a:t>
            </a:r>
          </a:p>
          <a:p>
            <a:endParaRPr lang="en-US" dirty="0" smtClean="0"/>
          </a:p>
          <a:p>
            <a:r>
              <a:rPr lang="en-US" sz="3300" dirty="0" smtClean="0"/>
              <a:t>Direction of travel:</a:t>
            </a:r>
          </a:p>
          <a:p>
            <a:pPr lvl="1"/>
            <a:r>
              <a:rPr lang="en-US" sz="3100" dirty="0" smtClean="0">
                <a:solidFill>
                  <a:schemeClr val="bg1"/>
                </a:solidFill>
                <a:cs typeface="+mn-cs"/>
              </a:rPr>
              <a:t>At investigation stage: warnings, interim orders, undertakings, voluntary erasure, and advice</a:t>
            </a:r>
          </a:p>
          <a:p>
            <a:pPr lvl="1"/>
            <a:r>
              <a:rPr lang="en-US" sz="3100" dirty="0" smtClean="0">
                <a:solidFill>
                  <a:schemeClr val="bg1"/>
                </a:solidFill>
                <a:cs typeface="+mn-cs"/>
              </a:rPr>
              <a:t>At adjudication: warnings, conditions of practice, suspension, striking off, and fines</a:t>
            </a:r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Best regulatory practice: </a:t>
            </a:r>
            <a:br>
              <a:rPr lang="en-US" b="1" dirty="0" smtClean="0"/>
            </a:br>
            <a:r>
              <a:rPr lang="en-US" b="1" dirty="0" smtClean="0"/>
              <a:t>engaging stakeholders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040560"/>
          </a:xfrm>
        </p:spPr>
        <p:txBody>
          <a:bodyPr>
            <a:normAutofit fontScale="25000" lnSpcReduction="20000"/>
          </a:bodyPr>
          <a:lstStyle/>
          <a:p>
            <a:r>
              <a:rPr lang="en-US" sz="8800" dirty="0" smtClean="0"/>
              <a:t>Engagement with registrants tends be through e-newsletters and regional events. </a:t>
            </a:r>
          </a:p>
          <a:p>
            <a:endParaRPr lang="en-US" sz="8800" dirty="0" smtClean="0"/>
          </a:p>
          <a:p>
            <a:r>
              <a:rPr lang="en-US" sz="8800" dirty="0" smtClean="0"/>
              <a:t>Some have panels with members of public (GMC, </a:t>
            </a:r>
            <a:r>
              <a:rPr lang="en-US" sz="8800" dirty="0" err="1" smtClean="0"/>
              <a:t>GOsC</a:t>
            </a:r>
            <a:r>
              <a:rPr lang="en-US" sz="8800" dirty="0" smtClean="0"/>
              <a:t> &amp; GOC) and conduct surveys of public perceptions (</a:t>
            </a:r>
            <a:r>
              <a:rPr lang="en-US" sz="8800" dirty="0" err="1" smtClean="0"/>
              <a:t>GOsC</a:t>
            </a:r>
            <a:r>
              <a:rPr lang="en-US" sz="8800" dirty="0" smtClean="0"/>
              <a:t>)</a:t>
            </a:r>
          </a:p>
          <a:p>
            <a:endParaRPr lang="en-US" sz="8800" dirty="0" smtClean="0"/>
          </a:p>
          <a:p>
            <a:r>
              <a:rPr lang="en-US" sz="8800" dirty="0" smtClean="0"/>
              <a:t>Increasing use of social media </a:t>
            </a:r>
          </a:p>
          <a:p>
            <a:endParaRPr lang="en-US" sz="8800" dirty="0" smtClean="0"/>
          </a:p>
          <a:p>
            <a:r>
              <a:rPr lang="en-US" sz="8800" dirty="0" smtClean="0"/>
              <a:t>Emphasis on increasing engagement with employers (GMC set up Employer Liaison Service) </a:t>
            </a:r>
          </a:p>
          <a:p>
            <a:endParaRPr lang="en-US" sz="8800" dirty="0" smtClean="0"/>
          </a:p>
          <a:p>
            <a:endParaRPr lang="en-US" sz="8800" dirty="0" smtClean="0"/>
          </a:p>
          <a:p>
            <a:r>
              <a:rPr lang="en-US" sz="8800" dirty="0" smtClean="0"/>
              <a:t>International veterinary regulators – strong emphasis on animal welfare and also registrant health and work/life balance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5904334" cy="1009650"/>
          </a:xfrm>
        </p:spPr>
        <p:txBody>
          <a:bodyPr/>
          <a:lstStyle/>
          <a:p>
            <a:r>
              <a:rPr lang="en-GB" b="1" dirty="0" smtClean="0"/>
              <a:t>Sally Williams’ recommendations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379909"/>
            <a:ext cx="8229600" cy="4929411"/>
          </a:xfrm>
        </p:spPr>
        <p:txBody>
          <a:bodyPr>
            <a:normAutofit/>
          </a:bodyPr>
          <a:lstStyle/>
          <a:p>
            <a:endParaRPr lang="en-GB" sz="1800" dirty="0" smtClean="0"/>
          </a:p>
          <a:p>
            <a:pPr>
              <a:buNone/>
            </a:pPr>
            <a:endParaRPr lang="en-GB" sz="1200" b="1" dirty="0" smtClean="0"/>
          </a:p>
          <a:p>
            <a:endParaRPr lang="en-GB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619672" y="881336"/>
          <a:ext cx="7308304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520" y="1412777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0" i="0" dirty="0" smtClean="0">
                <a:solidFill>
                  <a:schemeClr val="bg1"/>
                </a:solidFill>
              </a:rPr>
              <a:t>24 recommendations made over five core areas</a:t>
            </a:r>
            <a:endParaRPr lang="en-GB" sz="2400" b="0" i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Responding to the report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340768"/>
            <a:ext cx="8229600" cy="4785395"/>
          </a:xfrm>
        </p:spPr>
        <p:txBody>
          <a:bodyPr>
            <a:normAutofit/>
          </a:bodyPr>
          <a:lstStyle/>
          <a:p>
            <a:r>
              <a:rPr lang="en-US" dirty="0" smtClean="0"/>
              <a:t>Officers workshop 22 April, to: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Consider findings and recommendations</a:t>
            </a:r>
          </a:p>
          <a:p>
            <a:pPr lvl="1"/>
            <a:r>
              <a:rPr lang="en-US" dirty="0" err="1" smtClean="0">
                <a:solidFill>
                  <a:schemeClr val="bg1"/>
                </a:solidFill>
              </a:rPr>
              <a:t>Prioritise</a:t>
            </a:r>
            <a:r>
              <a:rPr lang="en-US" dirty="0" smtClean="0">
                <a:solidFill>
                  <a:schemeClr val="bg1"/>
                </a:solidFill>
              </a:rPr>
              <a:t> the recommendations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Develop a plan for implementing reform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Provide a framework for discussion by Council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Propose initial ideas for the RCVS strategic plan</a:t>
            </a:r>
          </a:p>
          <a:p>
            <a:pPr lvl="1"/>
            <a:endParaRPr lang="en-US" sz="2600" dirty="0" smtClean="0"/>
          </a:p>
          <a:p>
            <a:pPr lvl="1"/>
            <a:endParaRPr lang="en-US" sz="2600" dirty="0" smtClean="0"/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Identity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8686800" cy="4857403"/>
          </a:xfrm>
        </p:spPr>
        <p:txBody>
          <a:bodyPr/>
          <a:lstStyle/>
          <a:p>
            <a:r>
              <a:rPr lang="en-GB" sz="2000" dirty="0" smtClean="0"/>
              <a:t>A clear purpose and vision along the lines of ‘setting, upholding and raising veterinary standards’, should be put at the heart our identity</a:t>
            </a:r>
          </a:p>
          <a:p>
            <a:endParaRPr lang="en-GB" sz="2000" dirty="0" smtClean="0"/>
          </a:p>
          <a:p>
            <a:r>
              <a:rPr lang="en-GB" sz="2000" dirty="0" smtClean="0"/>
              <a:t>Demonstrate a proactive approach to regulation, backed by an engagement strategy</a:t>
            </a:r>
          </a:p>
          <a:p>
            <a:endParaRPr lang="en-GB" sz="2000" dirty="0" smtClean="0"/>
          </a:p>
          <a:p>
            <a:pPr lvl="0"/>
            <a:r>
              <a:rPr lang="en-GB" sz="2000" dirty="0" smtClean="0"/>
              <a:t>The status of veterinary nurses within the RCVS should be better defined and articulated</a:t>
            </a:r>
          </a:p>
          <a:p>
            <a:pPr lvl="0"/>
            <a:endParaRPr lang="en-GB" sz="2000" dirty="0" smtClean="0"/>
          </a:p>
          <a:p>
            <a:pPr lvl="0"/>
            <a:r>
              <a:rPr lang="en-GB" sz="2000" dirty="0" smtClean="0"/>
              <a:t>The true ‘Royal College’ role of the RCVS should be defined and consideration given to its expansion</a:t>
            </a:r>
          </a:p>
          <a:p>
            <a:pPr lvl="0"/>
            <a:endParaRPr lang="en-GB" sz="2000" dirty="0" smtClean="0"/>
          </a:p>
          <a:p>
            <a:pPr lvl="0"/>
            <a:r>
              <a:rPr lang="en-GB" sz="2000" dirty="0" smtClean="0"/>
              <a:t>A strategic plan is required to outline our future direction, organisational goals and areas </a:t>
            </a:r>
            <a:r>
              <a:rPr lang="en-GB" sz="2000" smtClean="0"/>
              <a:t>for improvement</a:t>
            </a:r>
            <a:endParaRPr lang="en-GB" sz="2000" dirty="0" smtClean="0"/>
          </a:p>
          <a:p>
            <a:endParaRPr lang="en-GB" sz="2800" dirty="0" smtClean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Service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8892480" cy="5040560"/>
          </a:xfrm>
        </p:spPr>
        <p:txBody>
          <a:bodyPr/>
          <a:lstStyle/>
          <a:p>
            <a:pPr lvl="0"/>
            <a:r>
              <a:rPr lang="en-GB" sz="1800" dirty="0" smtClean="0"/>
              <a:t>Performance targets to ensure customer focus.</a:t>
            </a:r>
          </a:p>
          <a:p>
            <a:pPr lvl="0"/>
            <a:endParaRPr lang="en-GB" sz="1800" dirty="0" smtClean="0"/>
          </a:p>
          <a:p>
            <a:pPr lvl="0"/>
            <a:r>
              <a:rPr lang="en-GB" sz="1800" dirty="0" smtClean="0"/>
              <a:t>Greater flexibility in communication</a:t>
            </a:r>
          </a:p>
          <a:p>
            <a:pPr lvl="0"/>
            <a:endParaRPr lang="en-GB" sz="1800" dirty="0" smtClean="0"/>
          </a:p>
          <a:p>
            <a:pPr lvl="0"/>
            <a:r>
              <a:rPr lang="en-GB" sz="1800" dirty="0" smtClean="0"/>
              <a:t>Introduce a ‘Complainants’ Charter’</a:t>
            </a:r>
          </a:p>
          <a:p>
            <a:pPr lvl="0"/>
            <a:endParaRPr lang="en-GB" sz="1800" dirty="0" smtClean="0"/>
          </a:p>
          <a:p>
            <a:pPr lvl="0"/>
            <a:r>
              <a:rPr lang="en-GB" sz="1800" dirty="0" smtClean="0"/>
              <a:t>Support of those involved in complaints should be strengthened and a more compassionate approach adopted</a:t>
            </a:r>
          </a:p>
          <a:p>
            <a:pPr lvl="0"/>
            <a:endParaRPr lang="en-GB" sz="1800" dirty="0" smtClean="0"/>
          </a:p>
          <a:p>
            <a:pPr lvl="0"/>
            <a:r>
              <a:rPr lang="en-GB" sz="1800" dirty="0" smtClean="0"/>
              <a:t>Reduce time taken for complaint to get to Disciplinary Committee</a:t>
            </a:r>
          </a:p>
          <a:p>
            <a:pPr lvl="0"/>
            <a:endParaRPr lang="en-GB" sz="1800" dirty="0" smtClean="0"/>
          </a:p>
          <a:p>
            <a:pPr lvl="0"/>
            <a:r>
              <a:rPr lang="en-GB" sz="1800" dirty="0" smtClean="0"/>
              <a:t>A  more proactive approach to fitness to practise and be willing to investigate where an allegation, but no formal complaint, exists</a:t>
            </a:r>
          </a:p>
          <a:p>
            <a:pPr lvl="0"/>
            <a:endParaRPr lang="en-GB" sz="1800" dirty="0" smtClean="0"/>
          </a:p>
          <a:p>
            <a:pPr lvl="0"/>
            <a:r>
              <a:rPr lang="en-GB" sz="1800" dirty="0" smtClean="0"/>
              <a:t>Advice and support provided to professions should be reviewed and strengthened</a:t>
            </a:r>
            <a:endParaRPr lang="en-GB" sz="2000" dirty="0" smtClean="0"/>
          </a:p>
          <a:p>
            <a:pPr lvl="0"/>
            <a:endParaRPr lang="en-GB" sz="2000" dirty="0" smtClean="0"/>
          </a:p>
          <a:p>
            <a:endParaRPr lang="en-GB" sz="14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Evolution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340768"/>
            <a:ext cx="8507288" cy="4785395"/>
          </a:xfrm>
        </p:spPr>
        <p:txBody>
          <a:bodyPr/>
          <a:lstStyle/>
          <a:p>
            <a:pPr lvl="0"/>
            <a:r>
              <a:rPr lang="en-GB" sz="2000" dirty="0" smtClean="0"/>
              <a:t>Working Party to consider ‘Royal College’ role</a:t>
            </a:r>
          </a:p>
          <a:p>
            <a:pPr lvl="0"/>
            <a:endParaRPr lang="en-GB" sz="2000" dirty="0" smtClean="0"/>
          </a:p>
          <a:p>
            <a:pPr lvl="0"/>
            <a:r>
              <a:rPr lang="en-GB" sz="2000" dirty="0" smtClean="0"/>
              <a:t>Review Royal Charter</a:t>
            </a:r>
          </a:p>
          <a:p>
            <a:pPr lvl="0"/>
            <a:endParaRPr lang="en-GB" sz="2000" dirty="0" smtClean="0"/>
          </a:p>
          <a:p>
            <a:pPr lvl="0"/>
            <a:r>
              <a:rPr lang="en-GB" sz="2000" dirty="0" smtClean="0"/>
              <a:t>Civil Standard of Proof for DC</a:t>
            </a:r>
          </a:p>
          <a:p>
            <a:pPr lvl="0"/>
            <a:endParaRPr lang="en-GB" sz="2000" dirty="0" smtClean="0"/>
          </a:p>
          <a:p>
            <a:pPr lvl="0"/>
            <a:r>
              <a:rPr lang="en-GB" sz="2000" dirty="0" smtClean="0"/>
              <a:t>Consider need for additional sanctions and powers</a:t>
            </a:r>
          </a:p>
          <a:p>
            <a:pPr lvl="0"/>
            <a:endParaRPr lang="en-GB" sz="2000" dirty="0" smtClean="0"/>
          </a:p>
          <a:p>
            <a:pPr lvl="0"/>
            <a:r>
              <a:rPr lang="en-GB" sz="2000" dirty="0" smtClean="0"/>
              <a:t>Mechanisms for consumer redress </a:t>
            </a:r>
          </a:p>
          <a:p>
            <a:pPr lvl="0">
              <a:buNone/>
            </a:pPr>
            <a:endParaRPr lang="en-GB" sz="2000" dirty="0" smtClean="0"/>
          </a:p>
          <a:p>
            <a:pPr lvl="0"/>
            <a:r>
              <a:rPr lang="en-GB" sz="2000" dirty="0" smtClean="0"/>
              <a:t>Governance structures</a:t>
            </a:r>
          </a:p>
          <a:p>
            <a:pPr lvl="0">
              <a:buNone/>
            </a:pPr>
            <a:endParaRPr lang="en-GB" sz="2000" dirty="0" smtClean="0"/>
          </a:p>
          <a:p>
            <a:pPr lvl="0"/>
            <a:r>
              <a:rPr lang="en-GB" sz="2000" dirty="0" smtClean="0"/>
              <a:t>Agree framework with Government and stakeholders regarding wider legislative reforms</a:t>
            </a:r>
          </a:p>
          <a:p>
            <a:endParaRPr lang="en-GB" sz="14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139" y="188640"/>
            <a:ext cx="5688013" cy="1009650"/>
          </a:xfrm>
        </p:spPr>
        <p:txBody>
          <a:bodyPr/>
          <a:lstStyle/>
          <a:p>
            <a:r>
              <a:rPr lang="en-GB" b="1" dirty="0" smtClean="0"/>
              <a:t>Summary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40768"/>
            <a:ext cx="8316416" cy="5328592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GB" sz="5000" b="1" dirty="0" smtClean="0"/>
              <a:t>Identity </a:t>
            </a:r>
            <a:endParaRPr lang="en-GB" sz="5000" dirty="0" smtClean="0"/>
          </a:p>
          <a:p>
            <a:r>
              <a:rPr lang="en-GB" sz="5000" dirty="0" smtClean="0"/>
              <a:t>Clarify and articulate role and function</a:t>
            </a:r>
          </a:p>
          <a:p>
            <a:r>
              <a:rPr lang="en-GB" sz="5000" dirty="0" smtClean="0"/>
              <a:t>Greater independence for our regulatory functions</a:t>
            </a:r>
          </a:p>
          <a:p>
            <a:r>
              <a:rPr lang="en-GB" sz="5000" dirty="0" smtClean="0"/>
              <a:t>Defining and expanding our role as a Royal College</a:t>
            </a:r>
          </a:p>
          <a:p>
            <a:endParaRPr lang="en-GB" sz="5000" dirty="0" smtClean="0"/>
          </a:p>
          <a:p>
            <a:pPr>
              <a:buNone/>
            </a:pPr>
            <a:r>
              <a:rPr lang="en-GB" sz="5000" b="1" dirty="0" smtClean="0"/>
              <a:t>Service</a:t>
            </a:r>
            <a:endParaRPr lang="en-GB" sz="5000" dirty="0" smtClean="0"/>
          </a:p>
          <a:p>
            <a:r>
              <a:rPr lang="en-GB" sz="5000" dirty="0" smtClean="0"/>
              <a:t>Making it easy to interact with us</a:t>
            </a:r>
          </a:p>
          <a:p>
            <a:r>
              <a:rPr lang="en-GB" sz="5000" dirty="0" smtClean="0"/>
              <a:t>Improving communication</a:t>
            </a:r>
          </a:p>
          <a:p>
            <a:r>
              <a:rPr lang="en-GB" sz="5000" dirty="0" smtClean="0"/>
              <a:t>Speeding up complaints handling</a:t>
            </a:r>
          </a:p>
          <a:p>
            <a:endParaRPr lang="en-GB" sz="5000" dirty="0" smtClean="0"/>
          </a:p>
          <a:p>
            <a:pPr>
              <a:buNone/>
            </a:pPr>
            <a:r>
              <a:rPr lang="en-GB" sz="5000" b="1" dirty="0" smtClean="0"/>
              <a:t>Evolution</a:t>
            </a:r>
            <a:endParaRPr lang="en-GB" sz="5000" dirty="0" smtClean="0"/>
          </a:p>
          <a:p>
            <a:r>
              <a:rPr lang="en-GB" sz="5000" dirty="0" smtClean="0"/>
              <a:t>Governance</a:t>
            </a:r>
          </a:p>
          <a:p>
            <a:r>
              <a:rPr lang="en-GB" sz="5000" dirty="0" smtClean="0"/>
              <a:t>Addressing consumer redress</a:t>
            </a:r>
          </a:p>
          <a:p>
            <a:r>
              <a:rPr lang="en-GB" sz="5000" dirty="0" smtClean="0"/>
              <a:t>Keeping ahead of best practice developments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5688013" cy="1009650"/>
          </a:xfrm>
        </p:spPr>
        <p:txBody>
          <a:bodyPr/>
          <a:lstStyle/>
          <a:p>
            <a:r>
              <a:rPr lang="en-GB" b="1" dirty="0" smtClean="0"/>
              <a:t>Today’s Workshop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484784"/>
            <a:ext cx="8229600" cy="4525963"/>
          </a:xfrm>
        </p:spPr>
        <p:txBody>
          <a:bodyPr/>
          <a:lstStyle/>
          <a:p>
            <a:r>
              <a:rPr lang="en-GB" dirty="0" smtClean="0"/>
              <a:t>Questions on research, findings and recommendations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15:30: Breakout groups (closed session) to discuss findings and recommendations</a:t>
            </a:r>
          </a:p>
          <a:p>
            <a:endParaRPr lang="en-GB" dirty="0" smtClean="0"/>
          </a:p>
          <a:p>
            <a:r>
              <a:rPr lang="en-GB" dirty="0" smtClean="0"/>
              <a:t>16:30-17:15: Reports from breakout groups (open session)</a:t>
            </a:r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8075</TotalTime>
  <Words>3304</Words>
  <Application>Microsoft Office PowerPoint</Application>
  <PresentationFormat>On-screen Show (4:3)</PresentationFormat>
  <Paragraphs>438</Paragraphs>
  <Slides>46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1_Default Design</vt:lpstr>
      <vt:lpstr>Slide 1</vt:lpstr>
      <vt:lpstr>Purpose</vt:lpstr>
      <vt:lpstr>This presentation</vt:lpstr>
      <vt:lpstr>Slide 4</vt:lpstr>
      <vt:lpstr>Survey of the professions</vt:lpstr>
      <vt:lpstr>Areas where the RCVS could perform better</vt:lpstr>
      <vt:lpstr>Most believe RCVS lives up to six stated values</vt:lpstr>
      <vt:lpstr>There are very mixed experiences of the RCVS reported from those about whom a complaint has been made</vt:lpstr>
      <vt:lpstr>Example issues highlighted</vt:lpstr>
      <vt:lpstr>Customer service: overall satisfaction</vt:lpstr>
      <vt:lpstr>Survey of profession:  summary of key messages</vt:lpstr>
      <vt:lpstr> </vt:lpstr>
      <vt:lpstr>More than 40% of complainants had only a partial or poor understanding of the complaints process</vt:lpstr>
      <vt:lpstr>Complainants have mixed views about the process, but most dissatisfaction is with the outcome</vt:lpstr>
      <vt:lpstr>Slide 15</vt:lpstr>
      <vt:lpstr>Complainants: key messages</vt:lpstr>
      <vt:lpstr>Slide 17</vt:lpstr>
      <vt:lpstr>Slide 18</vt:lpstr>
      <vt:lpstr>Slide 19</vt:lpstr>
      <vt:lpstr>Slide 20</vt:lpstr>
      <vt:lpstr>Slide 21</vt:lpstr>
      <vt:lpstr>RCVS Council members 2</vt:lpstr>
      <vt:lpstr>RCVS Council members </vt:lpstr>
      <vt:lpstr>Slide 24</vt:lpstr>
      <vt:lpstr>Slide 25</vt:lpstr>
      <vt:lpstr>VN Council 3</vt:lpstr>
      <vt:lpstr>Slide 27</vt:lpstr>
      <vt:lpstr>Slide 28</vt:lpstr>
      <vt:lpstr>Slide 29</vt:lpstr>
      <vt:lpstr>Disciplinary interviews</vt:lpstr>
      <vt:lpstr>Key messages</vt:lpstr>
      <vt:lpstr>Quotes from interviewees</vt:lpstr>
      <vt:lpstr>Best regulatory practice: governance</vt:lpstr>
      <vt:lpstr>Best regulatory practice: standards and guidance </vt:lpstr>
      <vt:lpstr>Best regulatory practice: registration</vt:lpstr>
      <vt:lpstr>Best regulatory practice:  Education and training</vt:lpstr>
      <vt:lpstr>Best regulatory practice:  handling complaints</vt:lpstr>
      <vt:lpstr>Best regulatory practice:  fitness to practise</vt:lpstr>
      <vt:lpstr>Best regulatory practice:  engaging stakeholders</vt:lpstr>
      <vt:lpstr>Sally Williams’ recommendations</vt:lpstr>
      <vt:lpstr>Responding to the report</vt:lpstr>
      <vt:lpstr>Identity</vt:lpstr>
      <vt:lpstr>Service</vt:lpstr>
      <vt:lpstr>Evolution</vt:lpstr>
      <vt:lpstr>Summary </vt:lpstr>
      <vt:lpstr>Today’s Workshop</vt:lpstr>
    </vt:vector>
  </TitlesOfParts>
  <Company>Survey Solutions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Lu</dc:creator>
  <cp:lastModifiedBy>Anthony</cp:lastModifiedBy>
  <cp:revision>612</cp:revision>
  <cp:lastPrinted>2013-01-15T13:20:37Z</cp:lastPrinted>
  <dcterms:created xsi:type="dcterms:W3CDTF">2009-03-31T14:03:28Z</dcterms:created>
  <dcterms:modified xsi:type="dcterms:W3CDTF">2013-06-05T11:59:43Z</dcterms:modified>
</cp:coreProperties>
</file>